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F_5FFA22A8.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6" r:id="rId1"/>
  </p:sldMasterIdLst>
  <p:notesMasterIdLst>
    <p:notesMasterId r:id="rId34"/>
  </p:notesMasterIdLst>
  <p:sldIdLst>
    <p:sldId id="256" r:id="rId2"/>
    <p:sldId id="262" r:id="rId3"/>
    <p:sldId id="280" r:id="rId4"/>
    <p:sldId id="293" r:id="rId5"/>
    <p:sldId id="302" r:id="rId6"/>
    <p:sldId id="303" r:id="rId7"/>
    <p:sldId id="304" r:id="rId8"/>
    <p:sldId id="287" r:id="rId9"/>
    <p:sldId id="288" r:id="rId10"/>
    <p:sldId id="289" r:id="rId11"/>
    <p:sldId id="290" r:id="rId12"/>
    <p:sldId id="260" r:id="rId13"/>
    <p:sldId id="257" r:id="rId14"/>
    <p:sldId id="261" r:id="rId15"/>
    <p:sldId id="263" r:id="rId16"/>
    <p:sldId id="295" r:id="rId17"/>
    <p:sldId id="294" r:id="rId18"/>
    <p:sldId id="279" r:id="rId19"/>
    <p:sldId id="296" r:id="rId20"/>
    <p:sldId id="277" r:id="rId21"/>
    <p:sldId id="297" r:id="rId22"/>
    <p:sldId id="298" r:id="rId23"/>
    <p:sldId id="299" r:id="rId24"/>
    <p:sldId id="300" r:id="rId25"/>
    <p:sldId id="301" r:id="rId26"/>
    <p:sldId id="286" r:id="rId27"/>
    <p:sldId id="274" r:id="rId28"/>
    <p:sldId id="284" r:id="rId29"/>
    <p:sldId id="285" r:id="rId30"/>
    <p:sldId id="281" r:id="rId31"/>
    <p:sldId id="305" r:id="rId32"/>
    <p:sldId id="25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BFC1F5-769C-AC39-25AE-F7407FEA1B04}" name="Alok Kumar" initials="AK" userId="720571295d7a6e4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044071-97F0-4486-B097-9225E6CCD4C1}" v="3" dt="2024-12-06T07:19:28.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726"/>
  </p:normalViewPr>
  <p:slideViewPr>
    <p:cSldViewPr snapToGrid="0">
      <p:cViewPr varScale="1">
        <p:scale>
          <a:sx n="92" d="100"/>
          <a:sy n="92" d="100"/>
        </p:scale>
        <p:origin x="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ek kumar" userId="e024f68c942e1ec4" providerId="LiveId" clId="{B9044071-97F0-4486-B097-9225E6CCD4C1}"/>
    <pc:docChg chg="undo custSel addSld delSld modSld">
      <pc:chgData name="vivek kumar" userId="e024f68c942e1ec4" providerId="LiveId" clId="{B9044071-97F0-4486-B097-9225E6CCD4C1}" dt="2024-12-06T07:22:51.205" v="2" actId="680"/>
      <pc:docMkLst>
        <pc:docMk/>
      </pc:docMkLst>
      <pc:sldChg chg="modSp mod">
        <pc:chgData name="vivek kumar" userId="e024f68c942e1ec4" providerId="LiveId" clId="{B9044071-97F0-4486-B097-9225E6CCD4C1}" dt="2024-12-06T07:19:22.825" v="0" actId="27636"/>
        <pc:sldMkLst>
          <pc:docMk/>
          <pc:sldMk cId="0" sldId="256"/>
        </pc:sldMkLst>
        <pc:spChg chg="mod">
          <ac:chgData name="vivek kumar" userId="e024f68c942e1ec4" providerId="LiveId" clId="{B9044071-97F0-4486-B097-9225E6CCD4C1}" dt="2024-12-06T07:19:22.825" v="0" actId="27636"/>
          <ac:spMkLst>
            <pc:docMk/>
            <pc:sldMk cId="0" sldId="256"/>
            <ac:spMk id="4" creationId="{82E761C0-DAD3-DDCD-D954-DF834CFDC704}"/>
          </ac:spMkLst>
        </pc:spChg>
      </pc:sldChg>
      <pc:sldChg chg="new del">
        <pc:chgData name="vivek kumar" userId="e024f68c942e1ec4" providerId="LiveId" clId="{B9044071-97F0-4486-B097-9225E6CCD4C1}" dt="2024-12-06T07:22:51.205" v="2" actId="680"/>
        <pc:sldMkLst>
          <pc:docMk/>
          <pc:sldMk cId="4274472751" sldId="306"/>
        </pc:sldMkLst>
      </pc:sldChg>
    </pc:docChg>
  </pc:docChgLst>
</pc:chgInfo>
</file>

<file path=ppt/comments/modernComment_11F_5FFA22A8.xml><?xml version="1.0" encoding="utf-8"?>
<p188:cmLst xmlns:a="http://schemas.openxmlformats.org/drawingml/2006/main" xmlns:r="http://schemas.openxmlformats.org/officeDocument/2006/relationships" xmlns:p188="http://schemas.microsoft.com/office/powerpoint/2018/8/main">
  <p188:cm id="{3CA496FC-548D-4D8C-B07E-9AE0FFC3775F}" authorId="{BBBFC1F5-769C-AC39-25AE-F7407FEA1B04}" created="2024-12-04T13:03:37.076">
    <pc:sldMkLst xmlns:pc="http://schemas.microsoft.com/office/powerpoint/2013/main/command">
      <pc:docMk/>
      <pc:sldMk cId="1610228392" sldId="287"/>
    </pc:sldMkLst>
    <p188:txBody>
      <a:bodyPr/>
      <a:lstStyle/>
      <a:p>
        <a:r>
          <a:rPr lang="en-US"/>
          <a:t>USER PERSONA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B4A384-B7B4-3090-8845-CB8971DE15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EC9C9B08-DD3E-C260-F265-1F433CF4E46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AA3B172-C863-124F-9103-13DF1E5B00DA}" type="datetimeFigureOut">
              <a:rPr lang="en-US"/>
              <a:pPr>
                <a:defRPr/>
              </a:pPr>
              <a:t>12/6/2024</a:t>
            </a:fld>
            <a:endParaRPr lang="en-US"/>
          </a:p>
        </p:txBody>
      </p:sp>
      <p:sp>
        <p:nvSpPr>
          <p:cNvPr id="4" name="Slide Image Placeholder 3">
            <a:extLst>
              <a:ext uri="{FF2B5EF4-FFF2-40B4-BE49-F238E27FC236}">
                <a16:creationId xmlns:a16="http://schemas.microsoft.com/office/drawing/2014/main" id="{9050703C-4677-C961-414A-3472D36D1DE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557369F3-FFD2-0750-F1E1-7FEFFDE7468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A0464AF-9ECA-F0F7-AA31-70832F7F028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7830BD07-D880-D36D-A155-1BA056FE80F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B44F496E-F7B1-E243-B364-B46782E6134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1254F38-40BB-9F49-A824-A07E4F301229}" type="slidenum">
              <a:rPr lang="en-US" smtClean="0"/>
              <a:pPr>
                <a:defRPr/>
              </a:pPr>
              <a:t>8</a:t>
            </a:fld>
            <a:endParaRPr lang="en-US"/>
          </a:p>
        </p:txBody>
      </p:sp>
    </p:spTree>
    <p:extLst>
      <p:ext uri="{BB962C8B-B14F-4D97-AF65-F5344CB8AC3E}">
        <p14:creationId xmlns:p14="http://schemas.microsoft.com/office/powerpoint/2010/main" val="3922500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689F5410-FD1C-6D5A-90B6-909DF9161D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D908F9BE-02EB-4A68-E969-70019FC313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195" name="Slide Number Placeholder 3">
            <a:extLst>
              <a:ext uri="{FF2B5EF4-FFF2-40B4-BE49-F238E27FC236}">
                <a16:creationId xmlns:a16="http://schemas.microsoft.com/office/drawing/2014/main" id="{87F5F449-8B4B-AB00-F6C7-DC30EAC06C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94A47D86-3B15-9D48-8991-6C2667447C1B}" type="slidenum">
              <a:rPr lang="en-US" altLang="en-US"/>
              <a:pPr fontAlgn="base">
                <a:spcBef>
                  <a:spcPct val="0"/>
                </a:spcBef>
                <a:spcAft>
                  <a:spcPct val="0"/>
                </a:spcAft>
              </a:pPr>
              <a:t>13</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8303A882-C43D-8A42-8003-B5596A4A4EE8}" type="datetimeFigureOut">
              <a:rPr lang="en-US" smtClean="0"/>
              <a:pPr>
                <a:defRPr/>
              </a:pPr>
              <a:t>12/6/2024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D8B2919-6611-5F4A-B961-D998C5DC1124}" type="slidenum">
              <a:rPr lang="en-US" smtClean="0"/>
              <a:pPr>
                <a:defRPr/>
              </a:pPr>
              <a:t>‹#›</a:t>
            </a:fld>
            <a:endParaRPr lang="en-US"/>
          </a:p>
        </p:txBody>
      </p:sp>
    </p:spTree>
    <p:extLst>
      <p:ext uri="{BB962C8B-B14F-4D97-AF65-F5344CB8AC3E}">
        <p14:creationId xmlns:p14="http://schemas.microsoft.com/office/powerpoint/2010/main" val="2582848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18EA253C-0429-774D-9063-B0174D927520}" type="datetimeFigureOut">
              <a:rPr lang="en-US" smtClean="0"/>
              <a:pPr>
                <a:defRPr/>
              </a:pPr>
              <a:t>12/6/2024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2ACD74F-611E-F64F-BB68-E39CEAAB89AF}" type="slidenum">
              <a:rPr lang="en-US" smtClean="0"/>
              <a:pPr>
                <a:defRPr/>
              </a:pPr>
              <a:t>‹#›</a:t>
            </a:fld>
            <a:endParaRPr lang="en-US"/>
          </a:p>
        </p:txBody>
      </p:sp>
    </p:spTree>
    <p:extLst>
      <p:ext uri="{BB962C8B-B14F-4D97-AF65-F5344CB8AC3E}">
        <p14:creationId xmlns:p14="http://schemas.microsoft.com/office/powerpoint/2010/main" val="3089493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18EA253C-0429-774D-9063-B0174D927520}" type="datetimeFigureOut">
              <a:rPr lang="en-US" smtClean="0"/>
              <a:pPr>
                <a:defRPr/>
              </a:pPr>
              <a:t>12/6/2024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2ACD74F-611E-F64F-BB68-E39CEAAB89AF}" type="slidenum">
              <a:rPr lang="en-US" smtClean="0"/>
              <a:pPr>
                <a:defRPr/>
              </a:pPr>
              <a:t>‹#›</a:t>
            </a:fld>
            <a:endParaRPr lang="en-US"/>
          </a:p>
        </p:txBody>
      </p:sp>
    </p:spTree>
    <p:extLst>
      <p:ext uri="{BB962C8B-B14F-4D97-AF65-F5344CB8AC3E}">
        <p14:creationId xmlns:p14="http://schemas.microsoft.com/office/powerpoint/2010/main" val="1189032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18EA253C-0429-774D-9063-B0174D927520}" type="datetimeFigureOut">
              <a:rPr lang="en-US" smtClean="0"/>
              <a:pPr>
                <a:defRPr/>
              </a:pPr>
              <a:t>12/6/2024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2ACD74F-611E-F64F-BB68-E39CEAAB89AF}" type="slidenum">
              <a:rPr lang="en-US" smtClean="0"/>
              <a:pPr>
                <a:defRPr/>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43845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18EA253C-0429-774D-9063-B0174D927520}" type="datetimeFigureOut">
              <a:rPr lang="en-US" smtClean="0"/>
              <a:pPr>
                <a:defRPr/>
              </a:pPr>
              <a:t>12/6/2024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2ACD74F-611E-F64F-BB68-E39CEAAB89AF}" type="slidenum">
              <a:rPr lang="en-US" smtClean="0"/>
              <a:pPr>
                <a:defRPr/>
              </a:pPr>
              <a:t>‹#›</a:t>
            </a:fld>
            <a:endParaRPr lang="en-US"/>
          </a:p>
        </p:txBody>
      </p:sp>
    </p:spTree>
    <p:extLst>
      <p:ext uri="{BB962C8B-B14F-4D97-AF65-F5344CB8AC3E}">
        <p14:creationId xmlns:p14="http://schemas.microsoft.com/office/powerpoint/2010/main" val="3398408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fld id="{18EA253C-0429-774D-9063-B0174D927520}" type="datetimeFigureOut">
              <a:rPr lang="en-US" smtClean="0"/>
              <a:pPr>
                <a:defRPr/>
              </a:pPr>
              <a:t>12/6/2024</a:t>
            </a:fld>
            <a:endParaRPr lang="en-US"/>
          </a:p>
        </p:txBody>
      </p:sp>
      <p:sp>
        <p:nvSpPr>
          <p:cNvPr id="4"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2ACD74F-611E-F64F-BB68-E39CEAAB89AF}" type="slidenum">
              <a:rPr lang="en-US" smtClean="0"/>
              <a:pPr>
                <a:defRPr/>
              </a:pPr>
              <a:t>‹#›</a:t>
            </a:fld>
            <a:endParaRPr lang="en-US"/>
          </a:p>
        </p:txBody>
      </p:sp>
    </p:spTree>
    <p:extLst>
      <p:ext uri="{BB962C8B-B14F-4D97-AF65-F5344CB8AC3E}">
        <p14:creationId xmlns:p14="http://schemas.microsoft.com/office/powerpoint/2010/main" val="3627778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fld id="{18EA253C-0429-774D-9063-B0174D927520}" type="datetimeFigureOut">
              <a:rPr lang="en-US" smtClean="0"/>
              <a:pPr>
                <a:defRPr/>
              </a:pPr>
              <a:t>12/6/2024</a:t>
            </a:fld>
            <a:endParaRPr lang="en-US"/>
          </a:p>
        </p:txBody>
      </p:sp>
      <p:sp>
        <p:nvSpPr>
          <p:cNvPr id="4"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2ACD74F-611E-F64F-BB68-E39CEAAB89AF}" type="slidenum">
              <a:rPr lang="en-US" smtClean="0"/>
              <a:pPr>
                <a:defRPr/>
              </a:pPr>
              <a:t>‹#›</a:t>
            </a:fld>
            <a:endParaRPr lang="en-US"/>
          </a:p>
        </p:txBody>
      </p:sp>
    </p:spTree>
    <p:extLst>
      <p:ext uri="{BB962C8B-B14F-4D97-AF65-F5344CB8AC3E}">
        <p14:creationId xmlns:p14="http://schemas.microsoft.com/office/powerpoint/2010/main" val="3808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79A861A-A6C5-7F4A-8F68-442244CD0AED}" type="datetimeFigureOut">
              <a:rPr lang="en-US" smtClean="0"/>
              <a:pPr>
                <a:defRPr/>
              </a:pPr>
              <a:t>12/6/2024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AECD24C-17F2-364C-B91E-F26EFBFDC543}" type="slidenum">
              <a:rPr lang="en-US" smtClean="0"/>
              <a:pPr>
                <a:defRPr/>
              </a:pPr>
              <a:t>‹#›</a:t>
            </a:fld>
            <a:endParaRPr lang="en-US"/>
          </a:p>
        </p:txBody>
      </p:sp>
    </p:spTree>
    <p:extLst>
      <p:ext uri="{BB962C8B-B14F-4D97-AF65-F5344CB8AC3E}">
        <p14:creationId xmlns:p14="http://schemas.microsoft.com/office/powerpoint/2010/main" val="1166015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FCEBB992-5672-FA43-AA44-69FF84053819}" type="datetimeFigureOut">
              <a:rPr lang="en-US" smtClean="0"/>
              <a:pPr>
                <a:defRPr/>
              </a:pPr>
              <a:t>12/6/2024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37E3545-BB5B-0E48-A7EF-36440F756980}" type="slidenum">
              <a:rPr lang="en-US" smtClean="0"/>
              <a:pPr>
                <a:defRPr/>
              </a:pPr>
              <a:t>‹#›</a:t>
            </a:fld>
            <a:endParaRPr lang="en-US"/>
          </a:p>
        </p:txBody>
      </p:sp>
    </p:spTree>
    <p:extLst>
      <p:ext uri="{BB962C8B-B14F-4D97-AF65-F5344CB8AC3E}">
        <p14:creationId xmlns:p14="http://schemas.microsoft.com/office/powerpoint/2010/main" val="3102597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pPr>
              <a:defRPr/>
            </a:pPr>
            <a:fld id="{45C33581-EA44-5A40-ADC6-EFE07108CBCD}" type="datetimeFigureOut">
              <a:rPr lang="en-US" smtClean="0"/>
              <a:pPr>
                <a:defRPr/>
              </a:pPr>
              <a:t>12/6/2024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72BCF76-BE3F-F14B-87C6-107A5E9B4933}" type="slidenum">
              <a:rPr lang="en-US" smtClean="0"/>
              <a:pPr>
                <a:defRPr/>
              </a:pPr>
              <a:t>‹#›</a:t>
            </a:fld>
            <a:endParaRPr lang="en-US"/>
          </a:p>
        </p:txBody>
      </p:sp>
    </p:spTree>
    <p:extLst>
      <p:ext uri="{BB962C8B-B14F-4D97-AF65-F5344CB8AC3E}">
        <p14:creationId xmlns:p14="http://schemas.microsoft.com/office/powerpoint/2010/main" val="1968196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336EE936-93E5-2541-9F70-7C97EB19E404}" type="datetimeFigureOut">
              <a:rPr lang="en-US" smtClean="0"/>
              <a:pPr>
                <a:defRPr/>
              </a:pPr>
              <a:t>12/6/2024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71D3B11-FC4C-1B4E-9C21-6E710C734561}" type="slidenum">
              <a:rPr lang="en-US" smtClean="0"/>
              <a:pPr>
                <a:defRPr/>
              </a:pPr>
              <a:t>‹#›</a:t>
            </a:fld>
            <a:endParaRPr lang="en-US"/>
          </a:p>
        </p:txBody>
      </p:sp>
    </p:spTree>
    <p:extLst>
      <p:ext uri="{BB962C8B-B14F-4D97-AF65-F5344CB8AC3E}">
        <p14:creationId xmlns:p14="http://schemas.microsoft.com/office/powerpoint/2010/main" val="16695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F5AEEF30-A618-CA48-8F89-0F721D2C2D5D}" type="datetimeFigureOut">
              <a:rPr lang="en-US" smtClean="0"/>
              <a:pPr>
                <a:defRPr/>
              </a:pPr>
              <a:t>12/6/2024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08F81CF-DE99-BB47-9589-7D773031646E}" type="slidenum">
              <a:rPr lang="en-US" smtClean="0"/>
              <a:pPr>
                <a:defRPr/>
              </a:pPr>
              <a:t>‹#›</a:t>
            </a:fld>
            <a:endParaRPr lang="en-US"/>
          </a:p>
        </p:txBody>
      </p:sp>
    </p:spTree>
    <p:extLst>
      <p:ext uri="{BB962C8B-B14F-4D97-AF65-F5344CB8AC3E}">
        <p14:creationId xmlns:p14="http://schemas.microsoft.com/office/powerpoint/2010/main" val="1724808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4D0E9F24-C8EB-F14F-9B7B-FB861DCA8FA6}" type="datetimeFigureOut">
              <a:rPr lang="en-US" smtClean="0"/>
              <a:pPr>
                <a:defRPr/>
              </a:pPr>
              <a:t>12/6/2024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EA06ACA-B606-E54F-A60B-4F2B480385BB}" type="slidenum">
              <a:rPr lang="en-US" smtClean="0"/>
              <a:pPr>
                <a:defRPr/>
              </a:pPr>
              <a:t>‹#›</a:t>
            </a:fld>
            <a:endParaRPr lang="en-US"/>
          </a:p>
        </p:txBody>
      </p:sp>
    </p:spTree>
    <p:extLst>
      <p:ext uri="{BB962C8B-B14F-4D97-AF65-F5344CB8AC3E}">
        <p14:creationId xmlns:p14="http://schemas.microsoft.com/office/powerpoint/2010/main" val="1844892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pPr>
              <a:defRPr/>
            </a:pPr>
            <a:fld id="{EFA234AF-8241-D543-914D-47BC93AF7A8D}" type="datetimeFigureOut">
              <a:rPr lang="en-US" smtClean="0"/>
              <a:pPr>
                <a:defRPr/>
              </a:pPr>
              <a:t>12/6/2024</a:t>
            </a:fld>
            <a:endParaRPr lang="en-US"/>
          </a:p>
        </p:txBody>
      </p:sp>
      <p:sp>
        <p:nvSpPr>
          <p:cNvPr id="5" name="Footer Placeholder 3"/>
          <p:cNvSpPr>
            <a:spLocks noGrp="1"/>
          </p:cNvSpPr>
          <p:nvPr>
            <p:ph type="ftr" sz="quarter" idx="11"/>
          </p:nvPr>
        </p:nvSpPr>
        <p:spPr/>
        <p:txBody>
          <a:bodyPr/>
          <a:lstStyle/>
          <a:p>
            <a:pPr>
              <a:defRPr/>
            </a:pPr>
            <a:endParaRPr lang="en-US"/>
          </a:p>
        </p:txBody>
      </p:sp>
      <p:sp>
        <p:nvSpPr>
          <p:cNvPr id="6" name="Slide Number Placeholder 4"/>
          <p:cNvSpPr>
            <a:spLocks noGrp="1"/>
          </p:cNvSpPr>
          <p:nvPr>
            <p:ph type="sldNum" sz="quarter" idx="12"/>
          </p:nvPr>
        </p:nvSpPr>
        <p:spPr/>
        <p:txBody>
          <a:bodyPr/>
          <a:lstStyle/>
          <a:p>
            <a:pPr>
              <a:defRPr/>
            </a:pPr>
            <a:fld id="{175F7031-E14F-A544-8E9B-47559FC2563E}" type="slidenum">
              <a:rPr lang="en-US" smtClean="0"/>
              <a:pPr>
                <a:defRPr/>
              </a:pPr>
              <a:t>‹#›</a:t>
            </a:fld>
            <a:endParaRPr lang="en-US"/>
          </a:p>
        </p:txBody>
      </p:sp>
    </p:spTree>
    <p:extLst>
      <p:ext uri="{BB962C8B-B14F-4D97-AF65-F5344CB8AC3E}">
        <p14:creationId xmlns:p14="http://schemas.microsoft.com/office/powerpoint/2010/main" val="1331459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fld id="{2458C6A6-90A1-9342-8060-FBB8A68337C3}" type="datetimeFigureOut">
              <a:rPr lang="en-US" smtClean="0"/>
              <a:pPr>
                <a:defRPr/>
              </a:pPr>
              <a:t>12/6/2024</a:t>
            </a:fld>
            <a:endParaRPr lang="en-US"/>
          </a:p>
        </p:txBody>
      </p:sp>
      <p:sp>
        <p:nvSpPr>
          <p:cNvPr id="5" name="Footer Placeholder 2"/>
          <p:cNvSpPr>
            <a:spLocks noGrp="1"/>
          </p:cNvSpPr>
          <p:nvPr>
            <p:ph type="ftr" sz="quarter" idx="11"/>
          </p:nvPr>
        </p:nvSpPr>
        <p:spPr/>
        <p:txBody>
          <a:bodyPr/>
          <a:lstStyle/>
          <a:p>
            <a:pPr>
              <a:defRPr/>
            </a:pPr>
            <a:endParaRPr lang="en-US"/>
          </a:p>
        </p:txBody>
      </p:sp>
      <p:sp>
        <p:nvSpPr>
          <p:cNvPr id="6" name="Slide Number Placeholder 3"/>
          <p:cNvSpPr>
            <a:spLocks noGrp="1"/>
          </p:cNvSpPr>
          <p:nvPr>
            <p:ph type="sldNum" sz="quarter" idx="12"/>
          </p:nvPr>
        </p:nvSpPr>
        <p:spPr/>
        <p:txBody>
          <a:bodyPr/>
          <a:lstStyle/>
          <a:p>
            <a:pPr>
              <a:defRPr/>
            </a:pPr>
            <a:fld id="{440BB27A-32EA-7C4D-8BB3-AEEA39029CCB}" type="slidenum">
              <a:rPr lang="en-US" smtClean="0"/>
              <a:pPr>
                <a:defRPr/>
              </a:pPr>
              <a:t>‹#›</a:t>
            </a:fld>
            <a:endParaRPr lang="en-US"/>
          </a:p>
        </p:txBody>
      </p:sp>
    </p:spTree>
    <p:extLst>
      <p:ext uri="{BB962C8B-B14F-4D97-AF65-F5344CB8AC3E}">
        <p14:creationId xmlns:p14="http://schemas.microsoft.com/office/powerpoint/2010/main" val="1121253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pPr>
              <a:defRPr/>
            </a:pPr>
            <a:fld id="{4388299B-DE96-5C4C-BDE3-35E21C043EA1}" type="datetimeFigureOut">
              <a:rPr lang="en-US" smtClean="0"/>
              <a:pPr>
                <a:defRPr/>
              </a:pPr>
              <a:t>12/6/2024</a:t>
            </a:fld>
            <a:endParaRPr lang="en-US"/>
          </a:p>
        </p:txBody>
      </p:sp>
      <p:sp>
        <p:nvSpPr>
          <p:cNvPr id="5" name="Footer Placeholder 5"/>
          <p:cNvSpPr>
            <a:spLocks noGrp="1"/>
          </p:cNvSpPr>
          <p:nvPr>
            <p:ph type="ftr" sz="quarter" idx="11"/>
          </p:nvPr>
        </p:nvSpPr>
        <p:spPr/>
        <p:txBody>
          <a:bodyPr/>
          <a:lstStyle/>
          <a:p>
            <a:pPr>
              <a:defRPr/>
            </a:pPr>
            <a:endParaRPr lang="en-US"/>
          </a:p>
        </p:txBody>
      </p:sp>
      <p:sp>
        <p:nvSpPr>
          <p:cNvPr id="6" name="Slide Number Placeholder 6"/>
          <p:cNvSpPr>
            <a:spLocks noGrp="1"/>
          </p:cNvSpPr>
          <p:nvPr>
            <p:ph type="sldNum" sz="quarter" idx="12"/>
          </p:nvPr>
        </p:nvSpPr>
        <p:spPr/>
        <p:txBody>
          <a:bodyPr/>
          <a:lstStyle/>
          <a:p>
            <a:pPr>
              <a:defRPr/>
            </a:pPr>
            <a:fld id="{A5E79802-115C-FE41-9495-294CF3F79AF1}" type="slidenum">
              <a:rPr lang="en-US" smtClean="0"/>
              <a:pPr>
                <a:defRPr/>
              </a:pPr>
              <a:t>‹#›</a:t>
            </a:fld>
            <a:endParaRPr lang="en-US"/>
          </a:p>
        </p:txBody>
      </p:sp>
    </p:spTree>
    <p:extLst>
      <p:ext uri="{BB962C8B-B14F-4D97-AF65-F5344CB8AC3E}">
        <p14:creationId xmlns:p14="http://schemas.microsoft.com/office/powerpoint/2010/main" val="3495007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63F3199-BCFC-DE4E-8ED0-7CF5B9BD0BC8}" type="datetimeFigureOut">
              <a:rPr lang="en-US" smtClean="0"/>
              <a:pPr>
                <a:defRPr/>
              </a:pPr>
              <a:t>12/6/2024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92428B7-9CB1-B049-98CB-3F7313D9D7FF}" type="slidenum">
              <a:rPr lang="en-US" smtClean="0"/>
              <a:pPr>
                <a:defRPr/>
              </a:pPr>
              <a:t>‹#›</a:t>
            </a:fld>
            <a:endParaRPr lang="en-US"/>
          </a:p>
        </p:txBody>
      </p:sp>
    </p:spTree>
    <p:extLst>
      <p:ext uri="{BB962C8B-B14F-4D97-AF65-F5344CB8AC3E}">
        <p14:creationId xmlns:p14="http://schemas.microsoft.com/office/powerpoint/2010/main" val="349003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defRPr/>
            </a:pPr>
            <a:fld id="{18EA253C-0429-774D-9063-B0174D927520}" type="datetimeFigureOut">
              <a:rPr lang="en-US" smtClean="0"/>
              <a:pPr>
                <a:defRPr/>
              </a:pPr>
              <a:t>12/6/2024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a:defRPr/>
            </a:pPr>
            <a:fld id="{A2ACD74F-611E-F64F-BB68-E39CEAAB89AF}" type="slidenum">
              <a:rPr lang="en-US" smtClean="0"/>
              <a:pPr>
                <a:defRPr/>
              </a:pPr>
              <a:t>‹#›</a:t>
            </a:fld>
            <a:endParaRPr lang="en-US"/>
          </a:p>
        </p:txBody>
      </p:sp>
    </p:spTree>
    <p:extLst>
      <p:ext uri="{BB962C8B-B14F-4D97-AF65-F5344CB8AC3E}">
        <p14:creationId xmlns:p14="http://schemas.microsoft.com/office/powerpoint/2010/main" val="1906567189"/>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figma.com/board/VqnbHyTvOqfadQT8uQlKdF/Information-Architecture-%26-Indexation---online-food-dilivery12207821?node-id=0-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figma.com/board/q90IAc7E81q5LVlgQNUvnM/Information-Architecture-%26-Indexation---online-food-dilivery12211884?t=3v855Yo6LL0rheFZ-6" TargetMode="External"/><Relationship Id="rId2" Type="http://schemas.openxmlformats.org/officeDocument/2006/relationships/hyperlink" Target="https://www.figma.com/board/HGWszLbQUr7XncRJ4g4QLC/UserflowDiagramvivekkumar12211884CA-2?t=3v855Yo6LL0rheFZ-6"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figma.com/design/BQ5calKpixnxLvvHTD4C5O/UI-UX-CA-3-vivek-kumar?m=auto&amp;t=7VYDqznxNtOLCXr4-6"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figma.com/design/YxzqnT2aQBRNTTAifUV68i/UI-UX--Final-CA-4-Vivek-kumar?m=auto&amp;t=7VYDqznxNtOLCXr4-6"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s://docs.google.com/forms/d/e/1FAIpQLSc6HdLBiFzs4vuUtUiuoTB6qG8RLaLx19rJOpKvRJrRqfAS5A/viewform?usp=sf_link"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F_5FFA22A8.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hyperlink" Target="https://www.figma.com/design/Zr8iz18KcZ9vQi9u5WVWP0/Vivekkumar-gupta-User-Persona-template?m=auto&amp;t=ctrtOAuIxYAgf0y2-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descr="&quot;&quot;">
            <a:extLst>
              <a:ext uri="{FF2B5EF4-FFF2-40B4-BE49-F238E27FC236}">
                <a16:creationId xmlns:a16="http://schemas.microsoft.com/office/drawing/2014/main" id="{C63FFC29-55A8-B3A3-1861-10A364BF9F81}"/>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77" name="TextBox 6">
            <a:extLst>
              <a:ext uri="{FF2B5EF4-FFF2-40B4-BE49-F238E27FC236}">
                <a16:creationId xmlns:a16="http://schemas.microsoft.com/office/drawing/2014/main" id="{A71A3412-2FCB-A4F8-171B-F6949317D5D5}"/>
              </a:ext>
            </a:extLst>
          </p:cNvPr>
          <p:cNvSpPr txBox="1">
            <a:spLocks noChangeArrowheads="1"/>
          </p:cNvSpPr>
          <p:nvPr/>
        </p:nvSpPr>
        <p:spPr bwMode="auto">
          <a:xfrm flipH="1">
            <a:off x="3264309" y="4457938"/>
            <a:ext cx="8347588" cy="196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buFontTx/>
              <a:buNone/>
            </a:pPr>
            <a:r>
              <a:rPr lang="en-US" altLang="en-US" sz="2400" dirty="0"/>
              <a:t>NAME :- </a:t>
            </a:r>
            <a:r>
              <a:rPr lang="en-US" altLang="en-US" sz="2400" b="1" dirty="0"/>
              <a:t>Vivek Kumar</a:t>
            </a:r>
            <a:br>
              <a:rPr lang="en-US" altLang="en-US" sz="2400" dirty="0"/>
            </a:br>
            <a:r>
              <a:rPr lang="en-US" altLang="en-US" sz="2400" dirty="0"/>
              <a:t>ROLL NO. :- </a:t>
            </a:r>
            <a:r>
              <a:rPr lang="en-US" altLang="en-US" sz="2400" b="1" dirty="0"/>
              <a:t>11</a:t>
            </a:r>
          </a:p>
          <a:p>
            <a:pPr eaLnBrk="1" hangingPunct="1">
              <a:buFontTx/>
              <a:buNone/>
            </a:pPr>
            <a:r>
              <a:rPr lang="en-US" altLang="en-US" sz="2400" dirty="0"/>
              <a:t>REG NO. :- </a:t>
            </a:r>
            <a:r>
              <a:rPr lang="en-US" altLang="en-US" sz="2400" b="1" dirty="0"/>
              <a:t>12211884</a:t>
            </a:r>
          </a:p>
          <a:p>
            <a:pPr eaLnBrk="1" hangingPunct="1">
              <a:buFontTx/>
              <a:buNone/>
            </a:pPr>
            <a:r>
              <a:rPr lang="en-US" altLang="en-US" sz="2400" dirty="0"/>
              <a:t>SECTION :- </a:t>
            </a:r>
            <a:r>
              <a:rPr lang="en-US" altLang="en-US" sz="2400" b="1" dirty="0"/>
              <a:t>RK0105</a:t>
            </a:r>
          </a:p>
          <a:p>
            <a:pPr eaLnBrk="1" hangingPunct="1">
              <a:buFontTx/>
              <a:buNone/>
            </a:pPr>
            <a:r>
              <a:rPr lang="en-US" altLang="en-US" sz="2400" dirty="0"/>
              <a:t>SUBMITTED TO :-  </a:t>
            </a:r>
            <a:r>
              <a:rPr lang="en-US" altLang="en-US" sz="2400" b="1" dirty="0"/>
              <a:t>Lovely Professional University</a:t>
            </a:r>
          </a:p>
        </p:txBody>
      </p:sp>
      <p:sp>
        <p:nvSpPr>
          <p:cNvPr id="4" name="Subtitle 2">
            <a:extLst>
              <a:ext uri="{FF2B5EF4-FFF2-40B4-BE49-F238E27FC236}">
                <a16:creationId xmlns:a16="http://schemas.microsoft.com/office/drawing/2014/main" id="{82E761C0-DAD3-DDCD-D954-DF834CFDC704}"/>
              </a:ext>
            </a:extLst>
          </p:cNvPr>
          <p:cNvSpPr txBox="1">
            <a:spLocks/>
          </p:cNvSpPr>
          <p:nvPr/>
        </p:nvSpPr>
        <p:spPr>
          <a:xfrm>
            <a:off x="331788" y="2074606"/>
            <a:ext cx="11466922" cy="1052052"/>
          </a:xfrm>
          <a:prstGeom prst="rect">
            <a:avLst/>
          </a:prstGeom>
        </p:spPr>
        <p:txBody>
          <a:bodyP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spcAft>
                <a:spcPts val="0"/>
              </a:spcAft>
              <a:defRPr/>
            </a:pPr>
            <a:r>
              <a:rPr lang="en-US" b="1" dirty="0">
                <a:solidFill>
                  <a:schemeClr val="accent6">
                    <a:lumMod val="50000"/>
                  </a:schemeClr>
                </a:solidFill>
              </a:rPr>
              <a:t>Bachelor of Technology</a:t>
            </a:r>
          </a:p>
          <a:p>
            <a:pPr fontAlgn="auto">
              <a:spcAft>
                <a:spcPts val="0"/>
              </a:spcAft>
              <a:defRPr/>
            </a:pPr>
            <a:r>
              <a:rPr lang="en-US" dirty="0"/>
              <a:t> </a:t>
            </a:r>
            <a:r>
              <a:rPr lang="en-US" b="1" dirty="0"/>
              <a:t>(Computer Science and Engineering) Submitted to</a:t>
            </a:r>
          </a:p>
          <a:p>
            <a:pPr fontAlgn="auto">
              <a:spcAft>
                <a:spcPts val="0"/>
              </a:spcAft>
              <a:defRPr/>
            </a:pPr>
            <a:r>
              <a:rPr lang="en-US" b="1" dirty="0"/>
              <a:t> LOVELY PROFESSIONAL UNIVERSITY PHAGWARA, PUNJAB</a:t>
            </a:r>
          </a:p>
        </p:txBody>
      </p:sp>
      <p:sp>
        <p:nvSpPr>
          <p:cNvPr id="8" name="TextBox 7">
            <a:extLst>
              <a:ext uri="{FF2B5EF4-FFF2-40B4-BE49-F238E27FC236}">
                <a16:creationId xmlns:a16="http://schemas.microsoft.com/office/drawing/2014/main" id="{736A27B3-72DA-FDC3-FE87-1DF213D89772}"/>
              </a:ext>
            </a:extLst>
          </p:cNvPr>
          <p:cNvSpPr txBox="1"/>
          <p:nvPr/>
        </p:nvSpPr>
        <p:spPr>
          <a:xfrm>
            <a:off x="393290" y="3319165"/>
            <a:ext cx="11466922" cy="1138773"/>
          </a:xfrm>
          <a:prstGeom prst="rect">
            <a:avLst/>
          </a:prstGeom>
          <a:noFill/>
        </p:spPr>
        <p:txBody>
          <a:bodyPr wrap="square">
            <a:spAutoFit/>
          </a:bodyPr>
          <a:lstStyle/>
          <a:p>
            <a:pPr algn="ctr" eaLnBrk="1" fontAlgn="auto" hangingPunct="1">
              <a:spcBef>
                <a:spcPts val="0"/>
              </a:spcBef>
              <a:spcAft>
                <a:spcPts val="600"/>
              </a:spcAft>
              <a:defRPr/>
            </a:pPr>
            <a:r>
              <a:rPr lang="en-US" sz="2200" dirty="0">
                <a:solidFill>
                  <a:schemeClr val="tx1">
                    <a:lumMod val="85000"/>
                    <a:lumOff val="15000"/>
                  </a:schemeClr>
                </a:solidFill>
                <a:latin typeface="Algerian" panose="020F0502020204030204" pitchFamily="34" charset="0"/>
                <a:cs typeface="Algerian" panose="020F0502020204030204" pitchFamily="34" charset="0"/>
              </a:rPr>
              <a:t>FINAL PRESENTATION REPORT </a:t>
            </a:r>
            <a:r>
              <a:rPr lang="en-US" sz="2200" dirty="0">
                <a:solidFill>
                  <a:schemeClr val="tx1">
                    <a:lumMod val="85000"/>
                    <a:lumOff val="15000"/>
                  </a:schemeClr>
                </a:solidFill>
                <a:latin typeface="Al Tarikh" pitchFamily="2" charset="-78"/>
                <a:cs typeface="Al Tarikh" pitchFamily="2" charset="-78"/>
              </a:rPr>
              <a:t>ON </a:t>
            </a:r>
            <a:br>
              <a:rPr lang="en-US" sz="2200" dirty="0">
                <a:solidFill>
                  <a:srgbClr val="92D050"/>
                </a:solidFill>
                <a:latin typeface="Al Tarikh" pitchFamily="2" charset="-78"/>
                <a:cs typeface="Al Tarikh" pitchFamily="2" charset="-78"/>
              </a:rPr>
            </a:br>
            <a:r>
              <a:rPr lang="en-US" sz="2400" dirty="0"/>
              <a:t>Food Delivery App for LPU Campus</a:t>
            </a:r>
            <a:br>
              <a:rPr lang="en-US" sz="2200" dirty="0">
                <a:solidFill>
                  <a:srgbClr val="92D050"/>
                </a:solidFill>
                <a:latin typeface="Al Tarikh" pitchFamily="2" charset="-78"/>
                <a:cs typeface="Al Tarikh" pitchFamily="2" charset="-78"/>
              </a:rPr>
            </a:br>
            <a:endParaRPr lang="en-US" sz="2200" dirty="0">
              <a:solidFill>
                <a:srgbClr val="92D050"/>
              </a:solidFill>
              <a:latin typeface="Al Tarikh" pitchFamily="2" charset="-78"/>
              <a:cs typeface="Al Tarikh" pitchFamily="2" charset="-78"/>
            </a:endParaRPr>
          </a:p>
        </p:txBody>
      </p:sp>
      <p:pic>
        <p:nvPicPr>
          <p:cNvPr id="3" name="Picture 2" descr="A close up of a logo&#10;&#10;Description automatically generated">
            <a:extLst>
              <a:ext uri="{FF2B5EF4-FFF2-40B4-BE49-F238E27FC236}">
                <a16:creationId xmlns:a16="http://schemas.microsoft.com/office/drawing/2014/main" id="{2546FFF3-21FD-A354-7209-3AB6051E83D3}"/>
              </a:ext>
            </a:extLst>
          </p:cNvPr>
          <p:cNvPicPr>
            <a:picLocks noChangeAspect="1"/>
          </p:cNvPicPr>
          <p:nvPr/>
        </p:nvPicPr>
        <p:blipFill>
          <a:blip r:embed="rId2"/>
          <a:stretch>
            <a:fillRect/>
          </a:stretch>
        </p:blipFill>
        <p:spPr>
          <a:xfrm>
            <a:off x="2723537" y="159308"/>
            <a:ext cx="6440128" cy="17227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BEE313DE-2DD1-0415-0720-C9072C6B1097}"/>
              </a:ext>
            </a:extLst>
          </p:cNvPr>
          <p:cNvGrpSpPr/>
          <p:nvPr/>
        </p:nvGrpSpPr>
        <p:grpSpPr>
          <a:xfrm>
            <a:off x="2548728" y="1095712"/>
            <a:ext cx="7172537" cy="4906856"/>
            <a:chOff x="3764756" y="1562741"/>
            <a:chExt cx="10758805" cy="7360284"/>
          </a:xfrm>
        </p:grpSpPr>
        <p:sp>
          <p:nvSpPr>
            <p:cNvPr id="5" name="object 4">
              <a:extLst>
                <a:ext uri="{FF2B5EF4-FFF2-40B4-BE49-F238E27FC236}">
                  <a16:creationId xmlns:a16="http://schemas.microsoft.com/office/drawing/2014/main" id="{9414DA0F-0837-AFD0-CE5F-03A0779BE297}"/>
                </a:ext>
              </a:extLst>
            </p:cNvPr>
            <p:cNvSpPr/>
            <p:nvPr/>
          </p:nvSpPr>
          <p:spPr>
            <a:xfrm>
              <a:off x="7417587" y="4336262"/>
              <a:ext cx="2994660" cy="1664970"/>
            </a:xfrm>
            <a:custGeom>
              <a:avLst/>
              <a:gdLst/>
              <a:ahLst/>
              <a:cxnLst/>
              <a:rect l="l" t="t" r="r" b="b"/>
              <a:pathLst>
                <a:path w="2994659" h="1664970">
                  <a:moveTo>
                    <a:pt x="2994571" y="812800"/>
                  </a:moveTo>
                  <a:lnTo>
                    <a:pt x="2994406" y="800100"/>
                  </a:lnTo>
                  <a:lnTo>
                    <a:pt x="2990837" y="762000"/>
                  </a:lnTo>
                  <a:lnTo>
                    <a:pt x="2984931" y="723900"/>
                  </a:lnTo>
                  <a:lnTo>
                    <a:pt x="2976765" y="698500"/>
                  </a:lnTo>
                  <a:lnTo>
                    <a:pt x="2966351" y="660400"/>
                  </a:lnTo>
                  <a:lnTo>
                    <a:pt x="2953753" y="635000"/>
                  </a:lnTo>
                  <a:lnTo>
                    <a:pt x="2939021" y="596900"/>
                  </a:lnTo>
                  <a:lnTo>
                    <a:pt x="2922193" y="571500"/>
                  </a:lnTo>
                  <a:lnTo>
                    <a:pt x="2903321" y="533400"/>
                  </a:lnTo>
                  <a:lnTo>
                    <a:pt x="2882442" y="508000"/>
                  </a:lnTo>
                  <a:lnTo>
                    <a:pt x="2859621" y="482600"/>
                  </a:lnTo>
                  <a:lnTo>
                    <a:pt x="2834894" y="444500"/>
                  </a:lnTo>
                  <a:lnTo>
                    <a:pt x="2779890" y="393700"/>
                  </a:lnTo>
                  <a:lnTo>
                    <a:pt x="2749715" y="368300"/>
                  </a:lnTo>
                  <a:lnTo>
                    <a:pt x="2717825" y="342900"/>
                  </a:lnTo>
                  <a:lnTo>
                    <a:pt x="2684259" y="317500"/>
                  </a:lnTo>
                  <a:lnTo>
                    <a:pt x="2649067" y="292100"/>
                  </a:lnTo>
                  <a:lnTo>
                    <a:pt x="2612301" y="266700"/>
                  </a:lnTo>
                  <a:lnTo>
                    <a:pt x="2573998" y="241300"/>
                  </a:lnTo>
                  <a:lnTo>
                    <a:pt x="2534208" y="215900"/>
                  </a:lnTo>
                  <a:lnTo>
                    <a:pt x="2492972" y="203200"/>
                  </a:lnTo>
                  <a:lnTo>
                    <a:pt x="2450350" y="177800"/>
                  </a:lnTo>
                  <a:lnTo>
                    <a:pt x="2406370" y="165100"/>
                  </a:lnTo>
                  <a:lnTo>
                    <a:pt x="2361095" y="139700"/>
                  </a:lnTo>
                  <a:lnTo>
                    <a:pt x="2314562" y="127000"/>
                  </a:lnTo>
                  <a:lnTo>
                    <a:pt x="2266835" y="101600"/>
                  </a:lnTo>
                  <a:lnTo>
                    <a:pt x="2116836" y="63500"/>
                  </a:lnTo>
                  <a:lnTo>
                    <a:pt x="1957666" y="25400"/>
                  </a:lnTo>
                  <a:lnTo>
                    <a:pt x="1902777" y="25400"/>
                  </a:lnTo>
                  <a:lnTo>
                    <a:pt x="1790547" y="0"/>
                  </a:lnTo>
                  <a:lnTo>
                    <a:pt x="1683740" y="0"/>
                  </a:lnTo>
                  <a:lnTo>
                    <a:pt x="1683740" y="13614"/>
                  </a:lnTo>
                  <a:lnTo>
                    <a:pt x="1679613" y="13284"/>
                  </a:lnTo>
                  <a:lnTo>
                    <a:pt x="1669275" y="12700"/>
                  </a:lnTo>
                  <a:lnTo>
                    <a:pt x="1679498" y="12700"/>
                  </a:lnTo>
                  <a:lnTo>
                    <a:pt x="1683740" y="13614"/>
                  </a:lnTo>
                  <a:lnTo>
                    <a:pt x="1683740" y="0"/>
                  </a:lnTo>
                  <a:lnTo>
                    <a:pt x="1509712" y="0"/>
                  </a:lnTo>
                  <a:lnTo>
                    <a:pt x="1497799" y="0"/>
                  </a:lnTo>
                  <a:lnTo>
                    <a:pt x="1485900" y="0"/>
                  </a:lnTo>
                  <a:lnTo>
                    <a:pt x="1326311" y="0"/>
                  </a:lnTo>
                  <a:lnTo>
                    <a:pt x="1326311" y="12700"/>
                  </a:lnTo>
                  <a:lnTo>
                    <a:pt x="1315986" y="13284"/>
                  </a:lnTo>
                  <a:lnTo>
                    <a:pt x="1311871" y="13614"/>
                  </a:lnTo>
                  <a:lnTo>
                    <a:pt x="1316113" y="12700"/>
                  </a:lnTo>
                  <a:lnTo>
                    <a:pt x="1326311" y="12700"/>
                  </a:lnTo>
                  <a:lnTo>
                    <a:pt x="1326311" y="0"/>
                  </a:lnTo>
                  <a:lnTo>
                    <a:pt x="1205064" y="0"/>
                  </a:lnTo>
                  <a:lnTo>
                    <a:pt x="1092835" y="25400"/>
                  </a:lnTo>
                  <a:lnTo>
                    <a:pt x="1037945" y="25400"/>
                  </a:lnTo>
                  <a:lnTo>
                    <a:pt x="878763" y="63500"/>
                  </a:lnTo>
                  <a:lnTo>
                    <a:pt x="728776" y="101600"/>
                  </a:lnTo>
                  <a:lnTo>
                    <a:pt x="681050" y="127000"/>
                  </a:lnTo>
                  <a:lnTo>
                    <a:pt x="634517" y="139700"/>
                  </a:lnTo>
                  <a:lnTo>
                    <a:pt x="589241" y="165100"/>
                  </a:lnTo>
                  <a:lnTo>
                    <a:pt x="545261" y="177800"/>
                  </a:lnTo>
                  <a:lnTo>
                    <a:pt x="502640" y="203200"/>
                  </a:lnTo>
                  <a:lnTo>
                    <a:pt x="461403" y="215900"/>
                  </a:lnTo>
                  <a:lnTo>
                    <a:pt x="421614" y="241300"/>
                  </a:lnTo>
                  <a:lnTo>
                    <a:pt x="383311" y="266700"/>
                  </a:lnTo>
                  <a:lnTo>
                    <a:pt x="346544" y="292100"/>
                  </a:lnTo>
                  <a:lnTo>
                    <a:pt x="311353" y="317500"/>
                  </a:lnTo>
                  <a:lnTo>
                    <a:pt x="277787" y="342900"/>
                  </a:lnTo>
                  <a:lnTo>
                    <a:pt x="245897" y="368300"/>
                  </a:lnTo>
                  <a:lnTo>
                    <a:pt x="215722" y="393700"/>
                  </a:lnTo>
                  <a:lnTo>
                    <a:pt x="187312" y="419100"/>
                  </a:lnTo>
                  <a:lnTo>
                    <a:pt x="135991" y="482600"/>
                  </a:lnTo>
                  <a:lnTo>
                    <a:pt x="113169" y="508000"/>
                  </a:lnTo>
                  <a:lnTo>
                    <a:pt x="92290" y="533400"/>
                  </a:lnTo>
                  <a:lnTo>
                    <a:pt x="73418" y="571500"/>
                  </a:lnTo>
                  <a:lnTo>
                    <a:pt x="56591" y="596900"/>
                  </a:lnTo>
                  <a:lnTo>
                    <a:pt x="41859" y="635000"/>
                  </a:lnTo>
                  <a:lnTo>
                    <a:pt x="29260" y="660400"/>
                  </a:lnTo>
                  <a:lnTo>
                    <a:pt x="18846" y="698500"/>
                  </a:lnTo>
                  <a:lnTo>
                    <a:pt x="10668" y="723900"/>
                  </a:lnTo>
                  <a:lnTo>
                    <a:pt x="4775" y="762000"/>
                  </a:lnTo>
                  <a:lnTo>
                    <a:pt x="1206" y="800100"/>
                  </a:lnTo>
                  <a:lnTo>
                    <a:pt x="0" y="825500"/>
                  </a:lnTo>
                  <a:lnTo>
                    <a:pt x="0" y="838200"/>
                  </a:lnTo>
                  <a:lnTo>
                    <a:pt x="393" y="838200"/>
                  </a:lnTo>
                  <a:lnTo>
                    <a:pt x="1206" y="863600"/>
                  </a:lnTo>
                  <a:lnTo>
                    <a:pt x="4775" y="901700"/>
                  </a:lnTo>
                  <a:lnTo>
                    <a:pt x="10668" y="927100"/>
                  </a:lnTo>
                  <a:lnTo>
                    <a:pt x="18846" y="965200"/>
                  </a:lnTo>
                  <a:lnTo>
                    <a:pt x="29260" y="990600"/>
                  </a:lnTo>
                  <a:lnTo>
                    <a:pt x="41859" y="1028700"/>
                  </a:lnTo>
                  <a:lnTo>
                    <a:pt x="56591" y="1054100"/>
                  </a:lnTo>
                  <a:lnTo>
                    <a:pt x="73418" y="1092200"/>
                  </a:lnTo>
                  <a:lnTo>
                    <a:pt x="92290" y="1117600"/>
                  </a:lnTo>
                  <a:lnTo>
                    <a:pt x="113169" y="1155700"/>
                  </a:lnTo>
                  <a:lnTo>
                    <a:pt x="135991" y="1181100"/>
                  </a:lnTo>
                  <a:lnTo>
                    <a:pt x="160718" y="1206500"/>
                  </a:lnTo>
                  <a:lnTo>
                    <a:pt x="187312" y="1231900"/>
                  </a:lnTo>
                  <a:lnTo>
                    <a:pt x="215722" y="1270000"/>
                  </a:lnTo>
                  <a:lnTo>
                    <a:pt x="245897" y="1295400"/>
                  </a:lnTo>
                  <a:lnTo>
                    <a:pt x="277787" y="1320800"/>
                  </a:lnTo>
                  <a:lnTo>
                    <a:pt x="311353" y="1346200"/>
                  </a:lnTo>
                  <a:lnTo>
                    <a:pt x="346544" y="1371600"/>
                  </a:lnTo>
                  <a:lnTo>
                    <a:pt x="383311" y="1397000"/>
                  </a:lnTo>
                  <a:lnTo>
                    <a:pt x="421614" y="1409700"/>
                  </a:lnTo>
                  <a:lnTo>
                    <a:pt x="461403" y="1435100"/>
                  </a:lnTo>
                  <a:lnTo>
                    <a:pt x="502640" y="1460500"/>
                  </a:lnTo>
                  <a:lnTo>
                    <a:pt x="545261" y="1473200"/>
                  </a:lnTo>
                  <a:lnTo>
                    <a:pt x="589241" y="1498600"/>
                  </a:lnTo>
                  <a:lnTo>
                    <a:pt x="634517" y="1511300"/>
                  </a:lnTo>
                  <a:lnTo>
                    <a:pt x="681050" y="1536700"/>
                  </a:lnTo>
                  <a:lnTo>
                    <a:pt x="777684" y="1562100"/>
                  </a:lnTo>
                  <a:lnTo>
                    <a:pt x="827684" y="1587500"/>
                  </a:lnTo>
                  <a:lnTo>
                    <a:pt x="983945" y="1625600"/>
                  </a:lnTo>
                  <a:lnTo>
                    <a:pt x="1037945" y="1625600"/>
                  </a:lnTo>
                  <a:lnTo>
                    <a:pt x="1148562" y="1651000"/>
                  </a:lnTo>
                  <a:lnTo>
                    <a:pt x="1205064" y="1651000"/>
                  </a:lnTo>
                  <a:lnTo>
                    <a:pt x="1262316" y="1663700"/>
                  </a:lnTo>
                  <a:lnTo>
                    <a:pt x="1433563" y="1663700"/>
                  </a:lnTo>
                  <a:lnTo>
                    <a:pt x="1436560" y="1663801"/>
                  </a:lnTo>
                  <a:lnTo>
                    <a:pt x="1497799" y="1664487"/>
                  </a:lnTo>
                  <a:lnTo>
                    <a:pt x="1559052" y="1663801"/>
                  </a:lnTo>
                  <a:lnTo>
                    <a:pt x="1562036" y="1663700"/>
                  </a:lnTo>
                  <a:lnTo>
                    <a:pt x="1733296" y="1663700"/>
                  </a:lnTo>
                  <a:lnTo>
                    <a:pt x="1790547" y="1651000"/>
                  </a:lnTo>
                  <a:lnTo>
                    <a:pt x="1847049" y="1651000"/>
                  </a:lnTo>
                  <a:lnTo>
                    <a:pt x="1957666" y="1625600"/>
                  </a:lnTo>
                  <a:lnTo>
                    <a:pt x="2011667" y="1625600"/>
                  </a:lnTo>
                  <a:lnTo>
                    <a:pt x="2167915" y="1587500"/>
                  </a:lnTo>
                  <a:lnTo>
                    <a:pt x="2217928" y="1562100"/>
                  </a:lnTo>
                  <a:lnTo>
                    <a:pt x="2314562" y="1536700"/>
                  </a:lnTo>
                  <a:lnTo>
                    <a:pt x="2361095" y="1511300"/>
                  </a:lnTo>
                  <a:lnTo>
                    <a:pt x="2406370" y="1498600"/>
                  </a:lnTo>
                  <a:lnTo>
                    <a:pt x="2450350" y="1473200"/>
                  </a:lnTo>
                  <a:lnTo>
                    <a:pt x="2492972" y="1460500"/>
                  </a:lnTo>
                  <a:lnTo>
                    <a:pt x="2534208" y="1435100"/>
                  </a:lnTo>
                  <a:lnTo>
                    <a:pt x="2573998" y="1409700"/>
                  </a:lnTo>
                  <a:lnTo>
                    <a:pt x="2612301" y="1397000"/>
                  </a:lnTo>
                  <a:lnTo>
                    <a:pt x="2649067" y="1371600"/>
                  </a:lnTo>
                  <a:lnTo>
                    <a:pt x="2684259" y="1346200"/>
                  </a:lnTo>
                  <a:lnTo>
                    <a:pt x="2717825" y="1320800"/>
                  </a:lnTo>
                  <a:lnTo>
                    <a:pt x="2749715" y="1295400"/>
                  </a:lnTo>
                  <a:lnTo>
                    <a:pt x="2779890" y="1270000"/>
                  </a:lnTo>
                  <a:lnTo>
                    <a:pt x="2808300" y="1231900"/>
                  </a:lnTo>
                  <a:lnTo>
                    <a:pt x="2834894" y="1206500"/>
                  </a:lnTo>
                  <a:lnTo>
                    <a:pt x="2859621" y="1181100"/>
                  </a:lnTo>
                  <a:lnTo>
                    <a:pt x="2882442" y="1155700"/>
                  </a:lnTo>
                  <a:lnTo>
                    <a:pt x="2903321" y="1117600"/>
                  </a:lnTo>
                  <a:lnTo>
                    <a:pt x="2922193" y="1092200"/>
                  </a:lnTo>
                  <a:lnTo>
                    <a:pt x="2939021" y="1054100"/>
                  </a:lnTo>
                  <a:lnTo>
                    <a:pt x="2953753" y="1028700"/>
                  </a:lnTo>
                  <a:lnTo>
                    <a:pt x="2966351" y="990600"/>
                  </a:lnTo>
                  <a:lnTo>
                    <a:pt x="2976765" y="965200"/>
                  </a:lnTo>
                  <a:lnTo>
                    <a:pt x="2984931" y="927100"/>
                  </a:lnTo>
                  <a:lnTo>
                    <a:pt x="2990837" y="901700"/>
                  </a:lnTo>
                  <a:lnTo>
                    <a:pt x="2994406" y="863600"/>
                  </a:lnTo>
                  <a:lnTo>
                    <a:pt x="2994571" y="863600"/>
                  </a:lnTo>
                  <a:lnTo>
                    <a:pt x="2994571" y="812800"/>
                  </a:lnTo>
                  <a:close/>
                </a:path>
              </a:pathLst>
            </a:custGeom>
            <a:solidFill>
              <a:srgbClr val="E3A7A2"/>
            </a:solidFill>
          </p:spPr>
          <p:txBody>
            <a:bodyPr wrap="square" lIns="0" tIns="0" rIns="0" bIns="0" rtlCol="0"/>
            <a:lstStyle/>
            <a:p>
              <a:endParaRPr sz="1200" dirty="0">
                <a:solidFill>
                  <a:srgbClr val="050200"/>
                </a:solidFill>
              </a:endParaRPr>
            </a:p>
          </p:txBody>
        </p:sp>
        <p:sp>
          <p:nvSpPr>
            <p:cNvPr id="6" name="object 5">
              <a:extLst>
                <a:ext uri="{FF2B5EF4-FFF2-40B4-BE49-F238E27FC236}">
                  <a16:creationId xmlns:a16="http://schemas.microsoft.com/office/drawing/2014/main" id="{4DECBAC3-C0D5-70F4-FF8E-C1F098D4A547}"/>
                </a:ext>
              </a:extLst>
            </p:cNvPr>
            <p:cNvSpPr/>
            <p:nvPr/>
          </p:nvSpPr>
          <p:spPr>
            <a:xfrm>
              <a:off x="3764750" y="1562747"/>
              <a:ext cx="10758805" cy="7360284"/>
            </a:xfrm>
            <a:custGeom>
              <a:avLst/>
              <a:gdLst/>
              <a:ahLst/>
              <a:cxnLst/>
              <a:rect l="l" t="t" r="r" b="b"/>
              <a:pathLst>
                <a:path w="10758805" h="7360284">
                  <a:moveTo>
                    <a:pt x="10758475" y="3576739"/>
                  </a:moveTo>
                  <a:lnTo>
                    <a:pt x="10755249" y="3573615"/>
                  </a:lnTo>
                  <a:lnTo>
                    <a:pt x="10751350" y="3573615"/>
                  </a:lnTo>
                  <a:lnTo>
                    <a:pt x="5147691" y="3598494"/>
                  </a:lnTo>
                  <a:lnTo>
                    <a:pt x="5138064" y="7150"/>
                  </a:lnTo>
                  <a:lnTo>
                    <a:pt x="5138064" y="3149"/>
                  </a:lnTo>
                  <a:lnTo>
                    <a:pt x="5134915" y="0"/>
                  </a:lnTo>
                  <a:lnTo>
                    <a:pt x="5126914" y="0"/>
                  </a:lnTo>
                  <a:lnTo>
                    <a:pt x="5123866" y="3149"/>
                  </a:lnTo>
                  <a:lnTo>
                    <a:pt x="5123777" y="7150"/>
                  </a:lnTo>
                  <a:lnTo>
                    <a:pt x="5133403" y="3598557"/>
                  </a:lnTo>
                  <a:lnTo>
                    <a:pt x="3136" y="3621328"/>
                  </a:lnTo>
                  <a:lnTo>
                    <a:pt x="0" y="3624478"/>
                  </a:lnTo>
                  <a:lnTo>
                    <a:pt x="0" y="3632479"/>
                  </a:lnTo>
                  <a:lnTo>
                    <a:pt x="3238" y="3635616"/>
                  </a:lnTo>
                  <a:lnTo>
                    <a:pt x="7137" y="3635616"/>
                  </a:lnTo>
                  <a:lnTo>
                    <a:pt x="5133441" y="3612870"/>
                  </a:lnTo>
                  <a:lnTo>
                    <a:pt x="5143487" y="7356640"/>
                  </a:lnTo>
                  <a:lnTo>
                    <a:pt x="5146637" y="7359777"/>
                  </a:lnTo>
                  <a:lnTo>
                    <a:pt x="5154638" y="7359777"/>
                  </a:lnTo>
                  <a:lnTo>
                    <a:pt x="5157686" y="7356640"/>
                  </a:lnTo>
                  <a:lnTo>
                    <a:pt x="5157775" y="7352639"/>
                  </a:lnTo>
                  <a:lnTo>
                    <a:pt x="5147729" y="3612807"/>
                  </a:lnTo>
                  <a:lnTo>
                    <a:pt x="10755351" y="3587902"/>
                  </a:lnTo>
                  <a:lnTo>
                    <a:pt x="10758475" y="3584778"/>
                  </a:lnTo>
                  <a:lnTo>
                    <a:pt x="10758475" y="3576739"/>
                  </a:lnTo>
                  <a:close/>
                </a:path>
              </a:pathLst>
            </a:custGeom>
            <a:solidFill>
              <a:srgbClr val="829929"/>
            </a:solidFill>
          </p:spPr>
          <p:txBody>
            <a:bodyPr wrap="square" lIns="0" tIns="0" rIns="0" bIns="0" rtlCol="0"/>
            <a:lstStyle/>
            <a:p>
              <a:endParaRPr sz="1200">
                <a:solidFill>
                  <a:srgbClr val="050200"/>
                </a:solidFill>
              </a:endParaRPr>
            </a:p>
          </p:txBody>
        </p:sp>
        <p:sp>
          <p:nvSpPr>
            <p:cNvPr id="7" name="object 6">
              <a:extLst>
                <a:ext uri="{FF2B5EF4-FFF2-40B4-BE49-F238E27FC236}">
                  <a16:creationId xmlns:a16="http://schemas.microsoft.com/office/drawing/2014/main" id="{70B353CF-A827-7CB0-8335-903DA30F7205}"/>
                </a:ext>
              </a:extLst>
            </p:cNvPr>
            <p:cNvSpPr/>
            <p:nvPr/>
          </p:nvSpPr>
          <p:spPr>
            <a:xfrm>
              <a:off x="8276885" y="4881611"/>
              <a:ext cx="1371600" cy="571500"/>
            </a:xfrm>
            <a:custGeom>
              <a:avLst/>
              <a:gdLst/>
              <a:ahLst/>
              <a:cxnLst/>
              <a:rect l="l" t="t" r="r" b="b"/>
              <a:pathLst>
                <a:path w="1371600" h="571500">
                  <a:moveTo>
                    <a:pt x="1371599" y="571499"/>
                  </a:moveTo>
                  <a:lnTo>
                    <a:pt x="0" y="571499"/>
                  </a:lnTo>
                  <a:lnTo>
                    <a:pt x="0" y="0"/>
                  </a:lnTo>
                  <a:lnTo>
                    <a:pt x="1371599" y="0"/>
                  </a:lnTo>
                  <a:lnTo>
                    <a:pt x="1371599" y="571499"/>
                  </a:lnTo>
                  <a:close/>
                </a:path>
              </a:pathLst>
            </a:custGeom>
            <a:solidFill>
              <a:srgbClr val="FFFFFF"/>
            </a:solidFill>
          </p:spPr>
          <p:txBody>
            <a:bodyPr wrap="square" lIns="0" tIns="0" rIns="0" bIns="0" rtlCol="0"/>
            <a:lstStyle/>
            <a:p>
              <a:r>
                <a:rPr lang="en-US" sz="1400" b="1" dirty="0">
                  <a:solidFill>
                    <a:srgbClr val="050200"/>
                  </a:solidFill>
                </a:rPr>
                <a:t>   Shailesh</a:t>
              </a:r>
              <a:endParaRPr sz="1400" b="1" dirty="0">
                <a:solidFill>
                  <a:srgbClr val="050200"/>
                </a:solidFill>
              </a:endParaRPr>
            </a:p>
          </p:txBody>
        </p:sp>
        <p:sp>
          <p:nvSpPr>
            <p:cNvPr id="8" name="object 7">
              <a:extLst>
                <a:ext uri="{FF2B5EF4-FFF2-40B4-BE49-F238E27FC236}">
                  <a16:creationId xmlns:a16="http://schemas.microsoft.com/office/drawing/2014/main" id="{C80EA0AC-BEC7-D6DB-46CC-841D0C3F5F70}"/>
                </a:ext>
              </a:extLst>
            </p:cNvPr>
            <p:cNvSpPr/>
            <p:nvPr/>
          </p:nvSpPr>
          <p:spPr>
            <a:xfrm>
              <a:off x="8264979" y="4869704"/>
              <a:ext cx="1395730" cy="595630"/>
            </a:xfrm>
            <a:custGeom>
              <a:avLst/>
              <a:gdLst/>
              <a:ahLst/>
              <a:cxnLst/>
              <a:rect l="l" t="t" r="r" b="b"/>
              <a:pathLst>
                <a:path w="1395729" h="595629">
                  <a:moveTo>
                    <a:pt x="1390078" y="595312"/>
                  </a:moveTo>
                  <a:lnTo>
                    <a:pt x="5333" y="595312"/>
                  </a:lnTo>
                  <a:lnTo>
                    <a:pt x="0" y="589978"/>
                  </a:lnTo>
                  <a:lnTo>
                    <a:pt x="0" y="5333"/>
                  </a:lnTo>
                  <a:lnTo>
                    <a:pt x="5333" y="0"/>
                  </a:lnTo>
                  <a:lnTo>
                    <a:pt x="1390078" y="0"/>
                  </a:lnTo>
                  <a:lnTo>
                    <a:pt x="1395263" y="5184"/>
                  </a:lnTo>
                  <a:lnTo>
                    <a:pt x="1395263" y="11906"/>
                  </a:lnTo>
                  <a:lnTo>
                    <a:pt x="11906" y="11906"/>
                  </a:lnTo>
                  <a:lnTo>
                    <a:pt x="11906" y="23812"/>
                  </a:lnTo>
                  <a:lnTo>
                    <a:pt x="23812" y="23812"/>
                  </a:lnTo>
                  <a:lnTo>
                    <a:pt x="23812" y="571499"/>
                  </a:lnTo>
                  <a:lnTo>
                    <a:pt x="11906" y="571499"/>
                  </a:lnTo>
                  <a:lnTo>
                    <a:pt x="11906" y="583406"/>
                  </a:lnTo>
                  <a:lnTo>
                    <a:pt x="1395263" y="583406"/>
                  </a:lnTo>
                  <a:lnTo>
                    <a:pt x="1395263" y="590127"/>
                  </a:lnTo>
                  <a:lnTo>
                    <a:pt x="1390078" y="595312"/>
                  </a:lnTo>
                  <a:close/>
                </a:path>
                <a:path w="1395729" h="595629">
                  <a:moveTo>
                    <a:pt x="23812" y="23812"/>
                  </a:moveTo>
                  <a:lnTo>
                    <a:pt x="11906" y="23812"/>
                  </a:lnTo>
                  <a:lnTo>
                    <a:pt x="11906" y="11906"/>
                  </a:lnTo>
                  <a:lnTo>
                    <a:pt x="23812" y="11906"/>
                  </a:lnTo>
                  <a:lnTo>
                    <a:pt x="23812" y="23812"/>
                  </a:lnTo>
                  <a:close/>
                </a:path>
                <a:path w="1395729" h="595629">
                  <a:moveTo>
                    <a:pt x="1371599" y="23812"/>
                  </a:moveTo>
                  <a:lnTo>
                    <a:pt x="23812" y="23812"/>
                  </a:lnTo>
                  <a:lnTo>
                    <a:pt x="23812" y="11906"/>
                  </a:lnTo>
                  <a:lnTo>
                    <a:pt x="1371599" y="11906"/>
                  </a:lnTo>
                  <a:lnTo>
                    <a:pt x="1371599" y="23812"/>
                  </a:lnTo>
                  <a:close/>
                </a:path>
                <a:path w="1395729" h="595629">
                  <a:moveTo>
                    <a:pt x="1383505" y="583406"/>
                  </a:moveTo>
                  <a:lnTo>
                    <a:pt x="1371599" y="583406"/>
                  </a:lnTo>
                  <a:lnTo>
                    <a:pt x="1371599" y="11906"/>
                  </a:lnTo>
                  <a:lnTo>
                    <a:pt x="1383505" y="11906"/>
                  </a:lnTo>
                  <a:lnTo>
                    <a:pt x="1383505" y="23812"/>
                  </a:lnTo>
                  <a:lnTo>
                    <a:pt x="1395263" y="23812"/>
                  </a:lnTo>
                  <a:lnTo>
                    <a:pt x="1395263" y="571499"/>
                  </a:lnTo>
                  <a:lnTo>
                    <a:pt x="1383505" y="571499"/>
                  </a:lnTo>
                  <a:lnTo>
                    <a:pt x="1383505" y="583406"/>
                  </a:lnTo>
                  <a:close/>
                </a:path>
                <a:path w="1395729" h="595629">
                  <a:moveTo>
                    <a:pt x="1395263" y="23812"/>
                  </a:moveTo>
                  <a:lnTo>
                    <a:pt x="1383505" y="23812"/>
                  </a:lnTo>
                  <a:lnTo>
                    <a:pt x="1383505" y="11906"/>
                  </a:lnTo>
                  <a:lnTo>
                    <a:pt x="1395263" y="11906"/>
                  </a:lnTo>
                  <a:lnTo>
                    <a:pt x="1395263" y="23812"/>
                  </a:lnTo>
                  <a:close/>
                </a:path>
                <a:path w="1395729" h="595629">
                  <a:moveTo>
                    <a:pt x="23812" y="583406"/>
                  </a:moveTo>
                  <a:lnTo>
                    <a:pt x="11906" y="583406"/>
                  </a:lnTo>
                  <a:lnTo>
                    <a:pt x="11906" y="571499"/>
                  </a:lnTo>
                  <a:lnTo>
                    <a:pt x="23812" y="571499"/>
                  </a:lnTo>
                  <a:lnTo>
                    <a:pt x="23812" y="583406"/>
                  </a:lnTo>
                  <a:close/>
                </a:path>
                <a:path w="1395729" h="595629">
                  <a:moveTo>
                    <a:pt x="1371599" y="583406"/>
                  </a:moveTo>
                  <a:lnTo>
                    <a:pt x="23812" y="583406"/>
                  </a:lnTo>
                  <a:lnTo>
                    <a:pt x="23812" y="571499"/>
                  </a:lnTo>
                  <a:lnTo>
                    <a:pt x="1371599" y="571499"/>
                  </a:lnTo>
                  <a:lnTo>
                    <a:pt x="1371599" y="583406"/>
                  </a:lnTo>
                  <a:close/>
                </a:path>
                <a:path w="1395729" h="595629">
                  <a:moveTo>
                    <a:pt x="1395263" y="583406"/>
                  </a:moveTo>
                  <a:lnTo>
                    <a:pt x="1383505" y="583406"/>
                  </a:lnTo>
                  <a:lnTo>
                    <a:pt x="1383505" y="571499"/>
                  </a:lnTo>
                  <a:lnTo>
                    <a:pt x="1395263" y="571499"/>
                  </a:lnTo>
                  <a:lnTo>
                    <a:pt x="1395263" y="583406"/>
                  </a:lnTo>
                  <a:close/>
                </a:path>
              </a:pathLst>
            </a:custGeom>
            <a:solidFill>
              <a:srgbClr val="333D0A"/>
            </a:solidFill>
          </p:spPr>
          <p:txBody>
            <a:bodyPr wrap="square" lIns="0" tIns="0" rIns="0" bIns="0" rtlCol="0"/>
            <a:lstStyle/>
            <a:p>
              <a:endParaRPr sz="1200">
                <a:solidFill>
                  <a:srgbClr val="050200"/>
                </a:solidFill>
              </a:endParaRPr>
            </a:p>
          </p:txBody>
        </p:sp>
      </p:grpSp>
      <p:sp>
        <p:nvSpPr>
          <p:cNvPr id="9" name="object 8">
            <a:extLst>
              <a:ext uri="{FF2B5EF4-FFF2-40B4-BE49-F238E27FC236}">
                <a16:creationId xmlns:a16="http://schemas.microsoft.com/office/drawing/2014/main" id="{010246D3-F048-859F-2818-3BAC74CE08A8}"/>
              </a:ext>
            </a:extLst>
          </p:cNvPr>
          <p:cNvSpPr txBox="1"/>
          <p:nvPr/>
        </p:nvSpPr>
        <p:spPr>
          <a:xfrm>
            <a:off x="6013329" y="3598309"/>
            <a:ext cx="472017" cy="254771"/>
          </a:xfrm>
          <a:prstGeom prst="rect">
            <a:avLst/>
          </a:prstGeom>
        </p:spPr>
        <p:txBody>
          <a:bodyPr vert="horz" wrap="square" lIns="0" tIns="8467" rIns="0" bIns="0" rtlCol="0">
            <a:spAutoFit/>
          </a:bodyPr>
          <a:lstStyle/>
          <a:p>
            <a:pPr marL="8467">
              <a:spcBef>
                <a:spcPts val="67"/>
              </a:spcBef>
            </a:pPr>
            <a:r>
              <a:rPr sz="1600" spc="-97" dirty="0">
                <a:solidFill>
                  <a:srgbClr val="050200"/>
                </a:solidFill>
                <a:latin typeface="Georgia"/>
                <a:cs typeface="Georgia"/>
              </a:rPr>
              <a:t>Feels</a:t>
            </a:r>
            <a:endParaRPr sz="1600" dirty="0">
              <a:solidFill>
                <a:srgbClr val="050200"/>
              </a:solidFill>
              <a:latin typeface="Georgia"/>
              <a:cs typeface="Georgia"/>
            </a:endParaRPr>
          </a:p>
        </p:txBody>
      </p:sp>
      <p:sp>
        <p:nvSpPr>
          <p:cNvPr id="10" name="object 9">
            <a:extLst>
              <a:ext uri="{FF2B5EF4-FFF2-40B4-BE49-F238E27FC236}">
                <a16:creationId xmlns:a16="http://schemas.microsoft.com/office/drawing/2014/main" id="{FD72895E-0CAE-AE67-B892-F0FE0CEC961F}"/>
              </a:ext>
            </a:extLst>
          </p:cNvPr>
          <p:cNvSpPr txBox="1"/>
          <p:nvPr/>
        </p:nvSpPr>
        <p:spPr>
          <a:xfrm>
            <a:off x="5533792" y="2891562"/>
            <a:ext cx="1255891" cy="368007"/>
          </a:xfrm>
          <a:prstGeom prst="rect">
            <a:avLst/>
          </a:prstGeom>
        </p:spPr>
        <p:txBody>
          <a:bodyPr vert="horz" wrap="square" lIns="0" tIns="8467" rIns="0" bIns="0" rtlCol="0">
            <a:spAutoFit/>
          </a:bodyPr>
          <a:lstStyle/>
          <a:p>
            <a:pPr marL="192203" marR="3387" indent="-184159">
              <a:lnSpc>
                <a:spcPct val="130100"/>
              </a:lnSpc>
              <a:spcBef>
                <a:spcPts val="67"/>
              </a:spcBef>
              <a:tabLst>
                <a:tab pos="604550" algn="l"/>
              </a:tabLst>
            </a:pPr>
            <a:r>
              <a:rPr spc="-13" dirty="0">
                <a:solidFill>
                  <a:srgbClr val="050200"/>
                </a:solidFill>
                <a:latin typeface="Georgia"/>
                <a:cs typeface="Georgia"/>
              </a:rPr>
              <a:t>Says</a:t>
            </a:r>
            <a:r>
              <a:rPr sz="1600" dirty="0">
                <a:solidFill>
                  <a:srgbClr val="050200"/>
                </a:solidFill>
                <a:latin typeface="Georgia"/>
                <a:cs typeface="Georgia"/>
              </a:rPr>
              <a:t>	</a:t>
            </a:r>
            <a:r>
              <a:rPr sz="2000" spc="-175" baseline="2057" dirty="0">
                <a:solidFill>
                  <a:srgbClr val="050200"/>
                </a:solidFill>
                <a:latin typeface="Georgia"/>
                <a:cs typeface="Georgia"/>
              </a:rPr>
              <a:t>Think</a:t>
            </a:r>
            <a:r>
              <a:rPr lang="en-US" sz="2000" spc="-175" baseline="2057" dirty="0">
                <a:solidFill>
                  <a:srgbClr val="050200"/>
                </a:solidFill>
                <a:latin typeface="Georgia"/>
                <a:cs typeface="Georgia"/>
              </a:rPr>
              <a:t>s </a:t>
            </a:r>
            <a:endParaRPr sz="2000" dirty="0">
              <a:solidFill>
                <a:srgbClr val="050200"/>
              </a:solidFill>
              <a:latin typeface="Georgia"/>
              <a:cs typeface="Georgia"/>
            </a:endParaRPr>
          </a:p>
        </p:txBody>
      </p:sp>
      <p:sp>
        <p:nvSpPr>
          <p:cNvPr id="11" name="object 23">
            <a:extLst>
              <a:ext uri="{FF2B5EF4-FFF2-40B4-BE49-F238E27FC236}">
                <a16:creationId xmlns:a16="http://schemas.microsoft.com/office/drawing/2014/main" id="{2E1F1DF7-1190-3222-2283-CC93FAFD8861}"/>
              </a:ext>
            </a:extLst>
          </p:cNvPr>
          <p:cNvSpPr txBox="1"/>
          <p:nvPr/>
        </p:nvSpPr>
        <p:spPr>
          <a:xfrm>
            <a:off x="6971176" y="1113185"/>
            <a:ext cx="4033520" cy="265029"/>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"If the site is slow, I’ll go to another site"</a:t>
            </a:r>
          </a:p>
        </p:txBody>
      </p:sp>
      <p:sp>
        <p:nvSpPr>
          <p:cNvPr id="12" name="object 24">
            <a:extLst>
              <a:ext uri="{FF2B5EF4-FFF2-40B4-BE49-F238E27FC236}">
                <a16:creationId xmlns:a16="http://schemas.microsoft.com/office/drawing/2014/main" id="{39AF9A4C-3A30-6383-3ECE-99AE8B084410}"/>
              </a:ext>
            </a:extLst>
          </p:cNvPr>
          <p:cNvSpPr txBox="1"/>
          <p:nvPr/>
        </p:nvSpPr>
        <p:spPr>
          <a:xfrm>
            <a:off x="6955799" y="1664299"/>
            <a:ext cx="4033520" cy="511250"/>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a:t>
            </a:r>
            <a:r>
              <a:rPr lang="en-US" sz="1600" dirty="0"/>
              <a:t> </a:t>
            </a:r>
            <a:r>
              <a:rPr lang="en-US" sz="1600" dirty="0">
                <a:solidFill>
                  <a:schemeClr val="bg1"/>
                </a:solidFill>
                <a:latin typeface="__Inter_36bd41"/>
              </a:rPr>
              <a:t>I need to be sure the food matches its description and looks appetizing</a:t>
            </a:r>
            <a:r>
              <a:rPr lang="en-US" sz="1600" b="0" i="0" dirty="0">
                <a:solidFill>
                  <a:srgbClr val="050200"/>
                </a:solidFill>
                <a:effectLst/>
                <a:latin typeface="__Inter_36bd41"/>
              </a:rPr>
              <a:t>."</a:t>
            </a:r>
          </a:p>
        </p:txBody>
      </p:sp>
      <p:sp>
        <p:nvSpPr>
          <p:cNvPr id="13" name="object 25">
            <a:extLst>
              <a:ext uri="{FF2B5EF4-FFF2-40B4-BE49-F238E27FC236}">
                <a16:creationId xmlns:a16="http://schemas.microsoft.com/office/drawing/2014/main" id="{BE2F13B5-EA24-1F9A-62A6-E0B2D80FA764}"/>
              </a:ext>
            </a:extLst>
          </p:cNvPr>
          <p:cNvSpPr txBox="1"/>
          <p:nvPr/>
        </p:nvSpPr>
        <p:spPr>
          <a:xfrm>
            <a:off x="6955799" y="2629499"/>
            <a:ext cx="4033520" cy="511250"/>
          </a:xfrm>
          <a:prstGeom prst="rect">
            <a:avLst/>
          </a:prstGeom>
        </p:spPr>
        <p:txBody>
          <a:bodyPr vert="horz" wrap="square" lIns="0" tIns="18626" rIns="0" bIns="0" rtlCol="0">
            <a:spAutoFit/>
          </a:bodyPr>
          <a:lstStyle/>
          <a:p>
            <a:pPr>
              <a:buFont typeface="Arial" panose="020B0604020202020204" pitchFamily="34" charset="0"/>
              <a:buChar char="•"/>
            </a:pPr>
            <a:r>
              <a:rPr lang="en-US" sz="1600" b="0" i="0" dirty="0">
                <a:solidFill>
                  <a:srgbClr val="050200"/>
                </a:solidFill>
                <a:effectLst/>
                <a:latin typeface="__Inter_36bd41"/>
              </a:rPr>
              <a:t>"</a:t>
            </a:r>
            <a:r>
              <a:rPr lang="en-US" sz="1600" dirty="0"/>
              <a:t> </a:t>
            </a:r>
            <a:r>
              <a:rPr lang="en-US" sz="1600" dirty="0">
                <a:solidFill>
                  <a:schemeClr val="bg1"/>
                </a:solidFill>
                <a:latin typeface="__Inter_36bd41"/>
              </a:rPr>
              <a:t>I want a smooth, hassle-free ordering experience without wasting time."</a:t>
            </a:r>
          </a:p>
        </p:txBody>
      </p:sp>
      <p:sp>
        <p:nvSpPr>
          <p:cNvPr id="14" name="object 26">
            <a:extLst>
              <a:ext uri="{FF2B5EF4-FFF2-40B4-BE49-F238E27FC236}">
                <a16:creationId xmlns:a16="http://schemas.microsoft.com/office/drawing/2014/main" id="{9F412D6E-CF67-B5D8-0CD8-F1657D61CE59}"/>
              </a:ext>
            </a:extLst>
          </p:cNvPr>
          <p:cNvSpPr txBox="1"/>
          <p:nvPr/>
        </p:nvSpPr>
        <p:spPr>
          <a:xfrm>
            <a:off x="6951074" y="3549140"/>
            <a:ext cx="4186343" cy="506121"/>
          </a:xfrm>
          <a:prstGeom prst="rect">
            <a:avLst/>
          </a:prstGeom>
        </p:spPr>
        <p:txBody>
          <a:bodyPr vert="horz" wrap="square" lIns="0" tIns="18626" rIns="0" bIns="0" rtlCol="0">
            <a:spAutoFit/>
          </a:bodyPr>
          <a:lstStyle/>
          <a:p>
            <a:pPr marL="8467" marR="3387">
              <a:lnSpc>
                <a:spcPts val="1900"/>
              </a:lnSpc>
              <a:spcBef>
                <a:spcPts val="146"/>
              </a:spcBef>
            </a:pPr>
            <a:r>
              <a:rPr lang="en-US" sz="1600" dirty="0">
                <a:solidFill>
                  <a:schemeClr val="bg1"/>
                </a:solidFill>
                <a:latin typeface="__Inter_36bd41"/>
              </a:rPr>
              <a:t>It’s frustrating when the app takes too long to load or lacks essential details about the food items.</a:t>
            </a:r>
            <a:endParaRPr sz="1600" dirty="0">
              <a:solidFill>
                <a:schemeClr val="bg1"/>
              </a:solidFill>
              <a:latin typeface="__Inter_36bd41"/>
              <a:cs typeface="Trebuchet MS"/>
            </a:endParaRPr>
          </a:p>
        </p:txBody>
      </p:sp>
      <p:sp>
        <p:nvSpPr>
          <p:cNvPr id="15" name="object 27">
            <a:extLst>
              <a:ext uri="{FF2B5EF4-FFF2-40B4-BE49-F238E27FC236}">
                <a16:creationId xmlns:a16="http://schemas.microsoft.com/office/drawing/2014/main" id="{B2DF80F7-B004-DF6A-662E-6D9DC97D8E29}"/>
              </a:ext>
            </a:extLst>
          </p:cNvPr>
          <p:cNvSpPr txBox="1"/>
          <p:nvPr/>
        </p:nvSpPr>
        <p:spPr>
          <a:xfrm>
            <a:off x="6887991" y="4132590"/>
            <a:ext cx="4199890" cy="518945"/>
          </a:xfrm>
          <a:prstGeom prst="rect">
            <a:avLst/>
          </a:prstGeom>
        </p:spPr>
        <p:txBody>
          <a:bodyPr vert="horz" wrap="square" lIns="0" tIns="18626" rIns="0" bIns="0" rtlCol="0">
            <a:spAutoFit/>
          </a:bodyPr>
          <a:lstStyle/>
          <a:p>
            <a:pPr marL="8467" marR="3387">
              <a:lnSpc>
                <a:spcPts val="1900"/>
              </a:lnSpc>
              <a:spcBef>
                <a:spcPts val="146"/>
              </a:spcBef>
            </a:pPr>
            <a:endParaRPr lang="en-IN" sz="1600" spc="-47" dirty="0">
              <a:solidFill>
                <a:srgbClr val="050200"/>
              </a:solidFill>
              <a:latin typeface="Trebuchet MS"/>
              <a:cs typeface="Trebuchet MS"/>
            </a:endParaRPr>
          </a:p>
          <a:p>
            <a:pPr marL="8467" marR="3387">
              <a:lnSpc>
                <a:spcPts val="1900"/>
              </a:lnSpc>
              <a:spcBef>
                <a:spcPts val="146"/>
              </a:spcBef>
            </a:pPr>
            <a:r>
              <a:rPr lang="en-US" sz="1600" b="0" i="0" dirty="0">
                <a:solidFill>
                  <a:srgbClr val="050200"/>
                </a:solidFill>
                <a:effectLst/>
                <a:latin typeface="__Inter_36bd41"/>
              </a:rPr>
              <a:t>.</a:t>
            </a:r>
            <a:endParaRPr sz="1600" dirty="0">
              <a:solidFill>
                <a:srgbClr val="050200"/>
              </a:solidFill>
              <a:latin typeface="Trebuchet MS"/>
              <a:cs typeface="Trebuchet MS"/>
            </a:endParaRPr>
          </a:p>
        </p:txBody>
      </p:sp>
      <p:sp>
        <p:nvSpPr>
          <p:cNvPr id="16" name="object 28">
            <a:extLst>
              <a:ext uri="{FF2B5EF4-FFF2-40B4-BE49-F238E27FC236}">
                <a16:creationId xmlns:a16="http://schemas.microsoft.com/office/drawing/2014/main" id="{94287CF8-528C-3145-CD19-0B5A23B14428}"/>
              </a:ext>
            </a:extLst>
          </p:cNvPr>
          <p:cNvSpPr txBox="1"/>
          <p:nvPr/>
        </p:nvSpPr>
        <p:spPr>
          <a:xfrm>
            <a:off x="6877669" y="4758881"/>
            <a:ext cx="4189780" cy="1249914"/>
          </a:xfrm>
          <a:prstGeom prst="rect">
            <a:avLst/>
          </a:prstGeom>
        </p:spPr>
        <p:txBody>
          <a:bodyPr vert="horz" wrap="square" lIns="0" tIns="18626" rIns="0" bIns="0" rtlCol="0">
            <a:spAutoFit/>
          </a:bodyPr>
          <a:lstStyle/>
          <a:p>
            <a:pPr marL="8467" marR="3387">
              <a:lnSpc>
                <a:spcPts val="1900"/>
              </a:lnSpc>
              <a:spcBef>
                <a:spcPts val="146"/>
              </a:spcBef>
            </a:pPr>
            <a:endParaRPr lang="en-IN" sz="1600" spc="-40" dirty="0">
              <a:solidFill>
                <a:srgbClr val="050200"/>
              </a:solidFill>
              <a:latin typeface="Trebuchet MS"/>
              <a:cs typeface="Trebuchet MS"/>
            </a:endParaRPr>
          </a:p>
          <a:p>
            <a:pPr marL="8467" marR="3387">
              <a:lnSpc>
                <a:spcPts val="1900"/>
              </a:lnSpc>
              <a:spcBef>
                <a:spcPts val="146"/>
              </a:spcBef>
            </a:pPr>
            <a:r>
              <a:rPr lang="en-US" sz="1600" dirty="0">
                <a:solidFill>
                  <a:schemeClr val="bg1"/>
                </a:solidFill>
                <a:latin typeface="__Inter_36bd41"/>
              </a:rPr>
              <a:t>Without sufficient information, users may waste time dealing with incorrect orders or unsatisfactory meals, leading to a poor experience.</a:t>
            </a:r>
            <a:endParaRPr lang="en-IN" sz="1600" spc="-40" dirty="0">
              <a:solidFill>
                <a:schemeClr val="bg1"/>
              </a:solidFill>
              <a:latin typeface="__Inter_36bd41"/>
              <a:cs typeface="Trebuchet MS"/>
            </a:endParaRPr>
          </a:p>
        </p:txBody>
      </p:sp>
      <p:sp>
        <p:nvSpPr>
          <p:cNvPr id="17" name="object 29">
            <a:extLst>
              <a:ext uri="{FF2B5EF4-FFF2-40B4-BE49-F238E27FC236}">
                <a16:creationId xmlns:a16="http://schemas.microsoft.com/office/drawing/2014/main" id="{C1A0B96B-206B-9C7A-E23F-4AEF5C2AC154}"/>
              </a:ext>
            </a:extLst>
          </p:cNvPr>
          <p:cNvSpPr txBox="1"/>
          <p:nvPr/>
        </p:nvSpPr>
        <p:spPr>
          <a:xfrm>
            <a:off x="1730422" y="1170121"/>
            <a:ext cx="3885353" cy="1737227"/>
          </a:xfrm>
          <a:prstGeom prst="rect">
            <a:avLst/>
          </a:prstGeom>
        </p:spPr>
        <p:txBody>
          <a:bodyPr vert="horz" wrap="square" lIns="0" tIns="18626" rIns="0" bIns="0" rtlCol="0">
            <a:spAutoFit/>
          </a:bodyPr>
          <a:lstStyle/>
          <a:p>
            <a:pPr marL="8467" marR="3387">
              <a:lnSpc>
                <a:spcPts val="1900"/>
              </a:lnSpc>
              <a:spcBef>
                <a:spcPts val="146"/>
              </a:spcBef>
            </a:pPr>
            <a:r>
              <a:rPr lang="en-US" sz="1600" dirty="0">
                <a:solidFill>
                  <a:schemeClr val="bg1"/>
                </a:solidFill>
                <a:latin typeface="Trebuchet MS"/>
                <a:cs typeface="Trebuchet MS"/>
              </a:rPr>
              <a:t>"</a:t>
            </a:r>
            <a:r>
              <a:rPr lang="en-US" sz="1600" dirty="0">
                <a:solidFill>
                  <a:schemeClr val="bg1"/>
                </a:solidFill>
                <a:latin typeface="__Inter_36bd41"/>
              </a:rPr>
              <a:t>I can't afford to waste time waiting for my order updates</a:t>
            </a:r>
            <a:r>
              <a:rPr lang="en-US" sz="1600" dirty="0">
                <a:solidFill>
                  <a:schemeClr val="bg1"/>
                </a:solidFill>
              </a:rPr>
              <a:t>”</a:t>
            </a:r>
            <a:endParaRPr lang="en-US" sz="1600" dirty="0">
              <a:solidFill>
                <a:schemeClr val="bg1"/>
              </a:solidFill>
              <a:latin typeface="Trebuchet MS"/>
              <a:cs typeface="Trebuchet MS"/>
            </a:endParaRPr>
          </a:p>
          <a:p>
            <a:pPr>
              <a:spcBef>
                <a:spcPts val="40"/>
              </a:spcBef>
            </a:pPr>
            <a:endParaRPr lang="en-US" sz="1600" dirty="0">
              <a:solidFill>
                <a:srgbClr val="050200"/>
              </a:solidFill>
              <a:latin typeface="Trebuchet MS"/>
              <a:cs typeface="Trebuchet MS"/>
            </a:endParaRPr>
          </a:p>
          <a:p>
            <a:pPr algn="l">
              <a:buFont typeface="Arial" panose="020B0604020202020204" pitchFamily="34" charset="0"/>
              <a:buChar char="•"/>
            </a:pPr>
            <a:r>
              <a:rPr lang="en-US" sz="1600" b="0" i="0" dirty="0">
                <a:solidFill>
                  <a:srgbClr val="050200"/>
                </a:solidFill>
                <a:effectLst/>
                <a:latin typeface="__Inter_36bd41"/>
              </a:rPr>
              <a:t>"</a:t>
            </a:r>
            <a:r>
              <a:rPr lang="en-US" sz="1600" dirty="0">
                <a:solidFill>
                  <a:schemeClr val="bg1"/>
                </a:solidFill>
                <a:latin typeface="__Inter_36bd41"/>
              </a:rPr>
              <a:t>I want clear and detailed information about meals, including ingredients and pricing, to make better decisions</a:t>
            </a:r>
            <a:r>
              <a:rPr lang="en-US" sz="1600" dirty="0"/>
              <a:t>.</a:t>
            </a:r>
            <a:r>
              <a:rPr lang="en-US" sz="1600" b="0" i="0" dirty="0">
                <a:solidFill>
                  <a:srgbClr val="050200"/>
                </a:solidFill>
                <a:effectLst/>
                <a:latin typeface="__Inter_36bd41"/>
              </a:rPr>
              <a:t>.“</a:t>
            </a:r>
            <a:br>
              <a:rPr lang="en-US" sz="1600" b="0" i="0" dirty="0">
                <a:solidFill>
                  <a:srgbClr val="050200"/>
                </a:solidFill>
                <a:effectLst/>
                <a:latin typeface="__Inter_36bd41"/>
              </a:rPr>
            </a:br>
            <a:endParaRPr lang="en-US" sz="1600" b="0" i="0" dirty="0">
              <a:solidFill>
                <a:srgbClr val="050200"/>
              </a:solidFill>
              <a:effectLst/>
              <a:latin typeface="__Inter_36bd41"/>
            </a:endParaRPr>
          </a:p>
        </p:txBody>
      </p:sp>
      <p:sp>
        <p:nvSpPr>
          <p:cNvPr id="18" name="object 30">
            <a:extLst>
              <a:ext uri="{FF2B5EF4-FFF2-40B4-BE49-F238E27FC236}">
                <a16:creationId xmlns:a16="http://schemas.microsoft.com/office/drawing/2014/main" id="{7DEBA973-7DBE-AF45-F64E-FB41BB4A292B}"/>
              </a:ext>
            </a:extLst>
          </p:cNvPr>
          <p:cNvSpPr txBox="1"/>
          <p:nvPr/>
        </p:nvSpPr>
        <p:spPr>
          <a:xfrm>
            <a:off x="1698777" y="2741306"/>
            <a:ext cx="3885353" cy="1006259"/>
          </a:xfrm>
          <a:prstGeom prst="rect">
            <a:avLst/>
          </a:prstGeom>
        </p:spPr>
        <p:txBody>
          <a:bodyPr vert="horz" wrap="square" lIns="0" tIns="8467" rIns="0" bIns="0" rtlCol="0">
            <a:spAutoFit/>
          </a:bodyPr>
          <a:lstStyle/>
          <a:p>
            <a:pPr marL="8467">
              <a:spcBef>
                <a:spcPts val="67"/>
              </a:spcBef>
            </a:pPr>
            <a:r>
              <a:rPr lang="en-US" sz="1600" b="0" i="0" dirty="0">
                <a:solidFill>
                  <a:srgbClr val="050200"/>
                </a:solidFill>
                <a:effectLst/>
                <a:latin typeface="__Inter_36bd41"/>
              </a:rPr>
              <a:t>"High-quality images will enable me to accurately identify the product I am purchasing."</a:t>
            </a:r>
          </a:p>
          <a:p>
            <a:pPr marL="8467">
              <a:spcBef>
                <a:spcPts val="67"/>
              </a:spcBef>
            </a:pPr>
            <a:endParaRPr sz="1600" dirty="0">
              <a:solidFill>
                <a:srgbClr val="050200"/>
              </a:solidFill>
              <a:latin typeface="Trebuchet MS"/>
              <a:cs typeface="Trebuchet MS"/>
            </a:endParaRPr>
          </a:p>
        </p:txBody>
      </p:sp>
      <p:sp>
        <p:nvSpPr>
          <p:cNvPr id="19" name="object 32">
            <a:extLst>
              <a:ext uri="{FF2B5EF4-FFF2-40B4-BE49-F238E27FC236}">
                <a16:creationId xmlns:a16="http://schemas.microsoft.com/office/drawing/2014/main" id="{6DE22D62-4AEC-6E11-36EB-477EC38C8E4A}"/>
              </a:ext>
            </a:extLst>
          </p:cNvPr>
          <p:cNvSpPr txBox="1"/>
          <p:nvPr/>
        </p:nvSpPr>
        <p:spPr>
          <a:xfrm>
            <a:off x="1681113" y="3687189"/>
            <a:ext cx="4202853" cy="531770"/>
          </a:xfrm>
          <a:prstGeom prst="rect">
            <a:avLst/>
          </a:prstGeom>
        </p:spPr>
        <p:txBody>
          <a:bodyPr vert="horz" wrap="square" lIns="0" tIns="44027" rIns="0" bIns="0" rtlCol="0">
            <a:spAutoFit/>
          </a:bodyPr>
          <a:lstStyle/>
          <a:p>
            <a:pPr marL="25401" marR="20321">
              <a:lnSpc>
                <a:spcPts val="1900"/>
              </a:lnSpc>
              <a:spcBef>
                <a:spcPts val="347"/>
              </a:spcBef>
            </a:pPr>
            <a:r>
              <a:rPr lang="en-US" sz="1600" dirty="0">
                <a:solidFill>
                  <a:schemeClr val="bg1"/>
                </a:solidFill>
                <a:latin typeface="__Inter_36bd41"/>
              </a:rPr>
              <a:t>Explores different meal options and reviews to find the best one.</a:t>
            </a:r>
            <a:endParaRPr lang="en-US" sz="1600" b="0" i="0" dirty="0">
              <a:solidFill>
                <a:schemeClr val="bg1"/>
              </a:solidFill>
              <a:effectLst/>
              <a:latin typeface="__Inter_36bd41"/>
            </a:endParaRPr>
          </a:p>
        </p:txBody>
      </p:sp>
      <p:sp>
        <p:nvSpPr>
          <p:cNvPr id="20" name="object 33">
            <a:extLst>
              <a:ext uri="{FF2B5EF4-FFF2-40B4-BE49-F238E27FC236}">
                <a16:creationId xmlns:a16="http://schemas.microsoft.com/office/drawing/2014/main" id="{A0355E90-7601-EBE3-AE55-887CAE50D284}"/>
              </a:ext>
            </a:extLst>
          </p:cNvPr>
          <p:cNvSpPr txBox="1"/>
          <p:nvPr/>
        </p:nvSpPr>
        <p:spPr>
          <a:xfrm>
            <a:off x="1706010" y="4654943"/>
            <a:ext cx="3760893" cy="511250"/>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Carefully reads the customer's reviews before I purchase it.</a:t>
            </a:r>
          </a:p>
        </p:txBody>
      </p:sp>
      <p:sp>
        <p:nvSpPr>
          <p:cNvPr id="21" name="object 34">
            <a:extLst>
              <a:ext uri="{FF2B5EF4-FFF2-40B4-BE49-F238E27FC236}">
                <a16:creationId xmlns:a16="http://schemas.microsoft.com/office/drawing/2014/main" id="{014D358F-9ED4-42AD-8EA1-061301DDA574}"/>
              </a:ext>
            </a:extLst>
          </p:cNvPr>
          <p:cNvSpPr txBox="1"/>
          <p:nvPr/>
        </p:nvSpPr>
        <p:spPr>
          <a:xfrm>
            <a:off x="1706010" y="5378843"/>
            <a:ext cx="4069927" cy="511250"/>
          </a:xfrm>
          <a:prstGeom prst="rect">
            <a:avLst/>
          </a:prstGeom>
        </p:spPr>
        <p:txBody>
          <a:bodyPr vert="horz" wrap="square" lIns="0" tIns="18626" rIns="0" bIns="0" rtlCol="0">
            <a:spAutoFit/>
          </a:bodyPr>
          <a:lstStyle/>
          <a:p>
            <a:pPr algn="l">
              <a:buFont typeface="Arial" panose="020B0604020202020204" pitchFamily="34" charset="0"/>
              <a:buChar char="•"/>
            </a:pPr>
            <a:r>
              <a:rPr lang="en-US" sz="1600" dirty="0">
                <a:solidFill>
                  <a:schemeClr val="bg1"/>
                </a:solidFill>
                <a:latin typeface="__Inter_36bd41"/>
              </a:rPr>
              <a:t>Abandons the app if it's slow or lacks clear food descriptions and prices.</a:t>
            </a:r>
            <a:endParaRPr lang="en-US" sz="1600" b="0" i="0" dirty="0">
              <a:solidFill>
                <a:schemeClr val="bg1"/>
              </a:solidFill>
              <a:effectLst/>
              <a:latin typeface="__Inter_36bd41"/>
            </a:endParaRPr>
          </a:p>
        </p:txBody>
      </p:sp>
      <p:sp>
        <p:nvSpPr>
          <p:cNvPr id="22" name="TextBox 21">
            <a:extLst>
              <a:ext uri="{FF2B5EF4-FFF2-40B4-BE49-F238E27FC236}">
                <a16:creationId xmlns:a16="http://schemas.microsoft.com/office/drawing/2014/main" id="{0E7C53C2-A57A-E679-B6E1-221798710AE3}"/>
              </a:ext>
            </a:extLst>
          </p:cNvPr>
          <p:cNvSpPr txBox="1"/>
          <p:nvPr/>
        </p:nvSpPr>
        <p:spPr>
          <a:xfrm>
            <a:off x="5338703" y="3585475"/>
            <a:ext cx="967154" cy="338554"/>
          </a:xfrm>
          <a:prstGeom prst="rect">
            <a:avLst/>
          </a:prstGeom>
          <a:noFill/>
        </p:spPr>
        <p:txBody>
          <a:bodyPr wrap="square" rtlCol="0">
            <a:spAutoFit/>
          </a:bodyPr>
          <a:lstStyle/>
          <a:p>
            <a:r>
              <a:rPr lang="en-IN" sz="1600" dirty="0">
                <a:solidFill>
                  <a:srgbClr val="050200"/>
                </a:solidFill>
              </a:rPr>
              <a:t>Does</a:t>
            </a:r>
          </a:p>
        </p:txBody>
      </p:sp>
      <p:sp>
        <p:nvSpPr>
          <p:cNvPr id="24" name="TextBox 23">
            <a:extLst>
              <a:ext uri="{FF2B5EF4-FFF2-40B4-BE49-F238E27FC236}">
                <a16:creationId xmlns:a16="http://schemas.microsoft.com/office/drawing/2014/main" id="{E77C5E76-FEBF-6B70-DD6D-20B4FE28FCA0}"/>
              </a:ext>
            </a:extLst>
          </p:cNvPr>
          <p:cNvSpPr txBox="1"/>
          <p:nvPr/>
        </p:nvSpPr>
        <p:spPr>
          <a:xfrm>
            <a:off x="3140418" y="242228"/>
            <a:ext cx="5665076" cy="646331"/>
          </a:xfrm>
          <a:prstGeom prst="rect">
            <a:avLst/>
          </a:prstGeom>
          <a:noFill/>
        </p:spPr>
        <p:txBody>
          <a:bodyPr wrap="square" rtlCol="0">
            <a:spAutoFit/>
          </a:bodyPr>
          <a:lstStyle/>
          <a:p>
            <a:pPr algn="ctr"/>
            <a:r>
              <a:rPr lang="en-US" sz="3600" b="1" u="sng" spc="-37" dirty="0">
                <a:solidFill>
                  <a:schemeClr val="bg1">
                    <a:lumMod val="95000"/>
                    <a:lumOff val="5000"/>
                  </a:schemeClr>
                </a:solidFill>
                <a:latin typeface="Algerian" pitchFamily="82" charset="77"/>
              </a:rPr>
              <a:t> </a:t>
            </a:r>
            <a:r>
              <a:rPr lang="en-US" sz="3600" b="1" u="sng" spc="-257" dirty="0">
                <a:solidFill>
                  <a:schemeClr val="bg1">
                    <a:lumMod val="95000"/>
                    <a:lumOff val="5000"/>
                  </a:schemeClr>
                </a:solidFill>
                <a:latin typeface="ADLaM Display" panose="020F0502020204030204" pitchFamily="2" charset="0"/>
                <a:ea typeface="ADLaM Display" panose="020F0502020204030204" pitchFamily="2" charset="0"/>
                <a:cs typeface="ADLaM Display" panose="020F0502020204030204" pitchFamily="2" charset="0"/>
              </a:rPr>
              <a:t>Empathy</a:t>
            </a:r>
            <a:r>
              <a:rPr lang="en-US" sz="3600" b="1" u="sng" spc="-37" dirty="0">
                <a:solidFill>
                  <a:schemeClr val="bg1">
                    <a:lumMod val="95000"/>
                    <a:lumOff val="5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en-US" sz="3600" b="1" u="sng" spc="-289" dirty="0">
                <a:solidFill>
                  <a:schemeClr val="bg1">
                    <a:lumMod val="95000"/>
                    <a:lumOff val="5000"/>
                  </a:schemeClr>
                </a:solidFill>
                <a:latin typeface="ADLaM Display" panose="020F0502020204030204" pitchFamily="2" charset="0"/>
                <a:ea typeface="ADLaM Display" panose="020F0502020204030204" pitchFamily="2" charset="0"/>
                <a:cs typeface="ADLaM Display" panose="020F0502020204030204" pitchFamily="2" charset="0"/>
              </a:rPr>
              <a:t>Mapping</a:t>
            </a:r>
            <a:endParaRPr lang="en-US" sz="3600" b="1" u="sng" dirty="0">
              <a:solidFill>
                <a:schemeClr val="bg1">
                  <a:lumMod val="95000"/>
                  <a:lumOff val="5000"/>
                </a:schemeClr>
              </a:solidFill>
              <a:latin typeface="ADLaM Display" panose="020F0502020204030204" pitchFamily="2" charset="0"/>
              <a:ea typeface="ADLaM Display" panose="020F0502020204030204" pitchFamily="2" charset="0"/>
              <a:cs typeface="ADLaM Display" panose="020F0502020204030204" pitchFamily="2" charset="0"/>
            </a:endParaRPr>
          </a:p>
        </p:txBody>
      </p:sp>
      <p:sp>
        <p:nvSpPr>
          <p:cNvPr id="3" name="TextBox 2">
            <a:extLst>
              <a:ext uri="{FF2B5EF4-FFF2-40B4-BE49-F238E27FC236}">
                <a16:creationId xmlns:a16="http://schemas.microsoft.com/office/drawing/2014/main" id="{B9D19E37-E319-79FD-36F3-0A5606BB23CA}"/>
              </a:ext>
            </a:extLst>
          </p:cNvPr>
          <p:cNvSpPr txBox="1"/>
          <p:nvPr/>
        </p:nvSpPr>
        <p:spPr>
          <a:xfrm>
            <a:off x="6702200" y="4197455"/>
            <a:ext cx="6096000" cy="584775"/>
          </a:xfrm>
          <a:prstGeom prst="rect">
            <a:avLst/>
          </a:prstGeom>
          <a:noFill/>
        </p:spPr>
        <p:txBody>
          <a:bodyPr wrap="square">
            <a:spAutoFit/>
          </a:bodyPr>
          <a:lstStyle/>
          <a:p>
            <a:r>
              <a:rPr lang="en-US" sz="1600" dirty="0">
                <a:solidFill>
                  <a:schemeClr val="bg1"/>
                </a:solidFill>
                <a:latin typeface="__Inter_36bd41"/>
              </a:rPr>
              <a:t>However, with clear descriptions, high-quality images, and honest customer reviews, users feel confident about their orders.</a:t>
            </a:r>
          </a:p>
        </p:txBody>
      </p:sp>
    </p:spTree>
    <p:extLst>
      <p:ext uri="{BB962C8B-B14F-4D97-AF65-F5344CB8AC3E}">
        <p14:creationId xmlns:p14="http://schemas.microsoft.com/office/powerpoint/2010/main" val="84039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BC9AD67-A441-55F7-CDCB-79A00343AC05}"/>
              </a:ext>
            </a:extLst>
          </p:cNvPr>
          <p:cNvSpPr txBox="1">
            <a:spLocks/>
          </p:cNvSpPr>
          <p:nvPr/>
        </p:nvSpPr>
        <p:spPr>
          <a:xfrm>
            <a:off x="2505429" y="229821"/>
            <a:ext cx="6503499" cy="562547"/>
          </a:xfrm>
          <a:prstGeom prst="rect">
            <a:avLst/>
          </a:prstGeom>
        </p:spPr>
        <p:txBody>
          <a:bodyPr vert="horz" wrap="square" lIns="0" tIns="8467" rIns="0" bIns="0" rtlCol="0" anchor="ctr">
            <a:sp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ptos Display" panose="020B0004020202020204" pitchFamily="34" charset="0"/>
              </a:defRPr>
            </a:lvl2pPr>
            <a:lvl3pPr algn="l" rtl="0" fontAlgn="base">
              <a:lnSpc>
                <a:spcPct val="90000"/>
              </a:lnSpc>
              <a:spcBef>
                <a:spcPct val="0"/>
              </a:spcBef>
              <a:spcAft>
                <a:spcPct val="0"/>
              </a:spcAft>
              <a:defRPr sz="4400">
                <a:solidFill>
                  <a:schemeClr val="tx1"/>
                </a:solidFill>
                <a:latin typeface="Aptos Display" panose="020B0004020202020204" pitchFamily="34" charset="0"/>
              </a:defRPr>
            </a:lvl3pPr>
            <a:lvl4pPr algn="l" rtl="0" fontAlgn="base">
              <a:lnSpc>
                <a:spcPct val="90000"/>
              </a:lnSpc>
              <a:spcBef>
                <a:spcPct val="0"/>
              </a:spcBef>
              <a:spcAft>
                <a:spcPct val="0"/>
              </a:spcAft>
              <a:defRPr sz="4400">
                <a:solidFill>
                  <a:schemeClr val="tx1"/>
                </a:solidFill>
                <a:latin typeface="Aptos Display" panose="020B0004020202020204" pitchFamily="34" charset="0"/>
              </a:defRPr>
            </a:lvl4pPr>
            <a:lvl5pPr algn="l" rtl="0" fontAlgn="base">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a:lstStyle>
          <a:p>
            <a:pPr marL="8467" algn="ctr" eaLnBrk="1" hangingPunct="1">
              <a:lnSpc>
                <a:spcPct val="100000"/>
              </a:lnSpc>
              <a:spcBef>
                <a:spcPts val="67"/>
              </a:spcBef>
            </a:pPr>
            <a:r>
              <a:rPr lang="en-US" sz="3600" spc="-37" dirty="0">
                <a:solidFill>
                  <a:schemeClr val="bg1">
                    <a:lumMod val="95000"/>
                    <a:lumOff val="5000"/>
                  </a:schemeClr>
                </a:solidFill>
                <a:latin typeface="Algerian" pitchFamily="82" charset="77"/>
              </a:rPr>
              <a:t> </a:t>
            </a:r>
            <a:r>
              <a:rPr lang="en-US" sz="3600" spc="-257" dirty="0">
                <a:solidFill>
                  <a:schemeClr val="bg1">
                    <a:lumMod val="95000"/>
                    <a:lumOff val="5000"/>
                  </a:schemeClr>
                </a:solidFill>
                <a:latin typeface="Algerian" pitchFamily="82" charset="77"/>
              </a:rPr>
              <a:t>Empathy</a:t>
            </a:r>
            <a:r>
              <a:rPr lang="en-US" sz="3600" spc="-37" dirty="0">
                <a:solidFill>
                  <a:schemeClr val="bg1">
                    <a:lumMod val="95000"/>
                    <a:lumOff val="5000"/>
                  </a:schemeClr>
                </a:solidFill>
                <a:latin typeface="Algerian" pitchFamily="82" charset="77"/>
              </a:rPr>
              <a:t> </a:t>
            </a:r>
            <a:r>
              <a:rPr lang="en-US" sz="3600" spc="-289" dirty="0">
                <a:solidFill>
                  <a:schemeClr val="bg1">
                    <a:lumMod val="95000"/>
                    <a:lumOff val="5000"/>
                  </a:schemeClr>
                </a:solidFill>
                <a:latin typeface="Algerian" pitchFamily="82" charset="77"/>
              </a:rPr>
              <a:t>Mapping</a:t>
            </a:r>
          </a:p>
        </p:txBody>
      </p:sp>
      <p:grpSp>
        <p:nvGrpSpPr>
          <p:cNvPr id="3" name="object 3">
            <a:extLst>
              <a:ext uri="{FF2B5EF4-FFF2-40B4-BE49-F238E27FC236}">
                <a16:creationId xmlns:a16="http://schemas.microsoft.com/office/drawing/2014/main" id="{7BCD4F35-2F24-6ED9-645B-637F24942BC6}"/>
              </a:ext>
            </a:extLst>
          </p:cNvPr>
          <p:cNvGrpSpPr/>
          <p:nvPr/>
        </p:nvGrpSpPr>
        <p:grpSpPr>
          <a:xfrm>
            <a:off x="1910133" y="1123695"/>
            <a:ext cx="8668210" cy="4906856"/>
            <a:chOff x="3764750" y="1562747"/>
            <a:chExt cx="10758805" cy="7360284"/>
          </a:xfrm>
        </p:grpSpPr>
        <p:sp>
          <p:nvSpPr>
            <p:cNvPr id="4" name="object 4">
              <a:extLst>
                <a:ext uri="{FF2B5EF4-FFF2-40B4-BE49-F238E27FC236}">
                  <a16:creationId xmlns:a16="http://schemas.microsoft.com/office/drawing/2014/main" id="{67CDC352-C1F2-AF32-3703-EBF47E33FD49}"/>
                </a:ext>
              </a:extLst>
            </p:cNvPr>
            <p:cNvSpPr/>
            <p:nvPr/>
          </p:nvSpPr>
          <p:spPr>
            <a:xfrm>
              <a:off x="7417587" y="4336262"/>
              <a:ext cx="2994660" cy="1664970"/>
            </a:xfrm>
            <a:custGeom>
              <a:avLst/>
              <a:gdLst/>
              <a:ahLst/>
              <a:cxnLst/>
              <a:rect l="l" t="t" r="r" b="b"/>
              <a:pathLst>
                <a:path w="2994659" h="1664970">
                  <a:moveTo>
                    <a:pt x="2994571" y="812800"/>
                  </a:moveTo>
                  <a:lnTo>
                    <a:pt x="2994406" y="800100"/>
                  </a:lnTo>
                  <a:lnTo>
                    <a:pt x="2990837" y="762000"/>
                  </a:lnTo>
                  <a:lnTo>
                    <a:pt x="2984931" y="723900"/>
                  </a:lnTo>
                  <a:lnTo>
                    <a:pt x="2976765" y="698500"/>
                  </a:lnTo>
                  <a:lnTo>
                    <a:pt x="2966351" y="660400"/>
                  </a:lnTo>
                  <a:lnTo>
                    <a:pt x="2953753" y="635000"/>
                  </a:lnTo>
                  <a:lnTo>
                    <a:pt x="2939021" y="596900"/>
                  </a:lnTo>
                  <a:lnTo>
                    <a:pt x="2922193" y="571500"/>
                  </a:lnTo>
                  <a:lnTo>
                    <a:pt x="2903321" y="533400"/>
                  </a:lnTo>
                  <a:lnTo>
                    <a:pt x="2882442" y="508000"/>
                  </a:lnTo>
                  <a:lnTo>
                    <a:pt x="2859621" y="482600"/>
                  </a:lnTo>
                  <a:lnTo>
                    <a:pt x="2834894" y="444500"/>
                  </a:lnTo>
                  <a:lnTo>
                    <a:pt x="2779890" y="393700"/>
                  </a:lnTo>
                  <a:lnTo>
                    <a:pt x="2749715" y="368300"/>
                  </a:lnTo>
                  <a:lnTo>
                    <a:pt x="2717825" y="342900"/>
                  </a:lnTo>
                  <a:lnTo>
                    <a:pt x="2684259" y="317500"/>
                  </a:lnTo>
                  <a:lnTo>
                    <a:pt x="2649067" y="292100"/>
                  </a:lnTo>
                  <a:lnTo>
                    <a:pt x="2612301" y="266700"/>
                  </a:lnTo>
                  <a:lnTo>
                    <a:pt x="2573998" y="241300"/>
                  </a:lnTo>
                  <a:lnTo>
                    <a:pt x="2534208" y="215900"/>
                  </a:lnTo>
                  <a:lnTo>
                    <a:pt x="2492972" y="203200"/>
                  </a:lnTo>
                  <a:lnTo>
                    <a:pt x="2450350" y="177800"/>
                  </a:lnTo>
                  <a:lnTo>
                    <a:pt x="2406370" y="165100"/>
                  </a:lnTo>
                  <a:lnTo>
                    <a:pt x="2361095" y="139700"/>
                  </a:lnTo>
                  <a:lnTo>
                    <a:pt x="2314562" y="127000"/>
                  </a:lnTo>
                  <a:lnTo>
                    <a:pt x="2266835" y="101600"/>
                  </a:lnTo>
                  <a:lnTo>
                    <a:pt x="2116836" y="63500"/>
                  </a:lnTo>
                  <a:lnTo>
                    <a:pt x="1957666" y="25400"/>
                  </a:lnTo>
                  <a:lnTo>
                    <a:pt x="1902777" y="25400"/>
                  </a:lnTo>
                  <a:lnTo>
                    <a:pt x="1790547" y="0"/>
                  </a:lnTo>
                  <a:lnTo>
                    <a:pt x="1683740" y="0"/>
                  </a:lnTo>
                  <a:lnTo>
                    <a:pt x="1683740" y="13614"/>
                  </a:lnTo>
                  <a:lnTo>
                    <a:pt x="1679613" y="13284"/>
                  </a:lnTo>
                  <a:lnTo>
                    <a:pt x="1669275" y="12700"/>
                  </a:lnTo>
                  <a:lnTo>
                    <a:pt x="1679498" y="12700"/>
                  </a:lnTo>
                  <a:lnTo>
                    <a:pt x="1683740" y="13614"/>
                  </a:lnTo>
                  <a:lnTo>
                    <a:pt x="1683740" y="0"/>
                  </a:lnTo>
                  <a:lnTo>
                    <a:pt x="1509712" y="0"/>
                  </a:lnTo>
                  <a:lnTo>
                    <a:pt x="1497799" y="0"/>
                  </a:lnTo>
                  <a:lnTo>
                    <a:pt x="1485900" y="0"/>
                  </a:lnTo>
                  <a:lnTo>
                    <a:pt x="1326311" y="0"/>
                  </a:lnTo>
                  <a:lnTo>
                    <a:pt x="1326311" y="12700"/>
                  </a:lnTo>
                  <a:lnTo>
                    <a:pt x="1315986" y="13284"/>
                  </a:lnTo>
                  <a:lnTo>
                    <a:pt x="1311871" y="13614"/>
                  </a:lnTo>
                  <a:lnTo>
                    <a:pt x="1316113" y="12700"/>
                  </a:lnTo>
                  <a:lnTo>
                    <a:pt x="1326311" y="12700"/>
                  </a:lnTo>
                  <a:lnTo>
                    <a:pt x="1326311" y="0"/>
                  </a:lnTo>
                  <a:lnTo>
                    <a:pt x="1205064" y="0"/>
                  </a:lnTo>
                  <a:lnTo>
                    <a:pt x="1092835" y="25400"/>
                  </a:lnTo>
                  <a:lnTo>
                    <a:pt x="1037945" y="25400"/>
                  </a:lnTo>
                  <a:lnTo>
                    <a:pt x="878763" y="63500"/>
                  </a:lnTo>
                  <a:lnTo>
                    <a:pt x="728776" y="101600"/>
                  </a:lnTo>
                  <a:lnTo>
                    <a:pt x="681050" y="127000"/>
                  </a:lnTo>
                  <a:lnTo>
                    <a:pt x="634517" y="139700"/>
                  </a:lnTo>
                  <a:lnTo>
                    <a:pt x="589241" y="165100"/>
                  </a:lnTo>
                  <a:lnTo>
                    <a:pt x="545261" y="177800"/>
                  </a:lnTo>
                  <a:lnTo>
                    <a:pt x="502640" y="203200"/>
                  </a:lnTo>
                  <a:lnTo>
                    <a:pt x="461403" y="215900"/>
                  </a:lnTo>
                  <a:lnTo>
                    <a:pt x="421614" y="241300"/>
                  </a:lnTo>
                  <a:lnTo>
                    <a:pt x="383311" y="266700"/>
                  </a:lnTo>
                  <a:lnTo>
                    <a:pt x="346544" y="292100"/>
                  </a:lnTo>
                  <a:lnTo>
                    <a:pt x="311353" y="317500"/>
                  </a:lnTo>
                  <a:lnTo>
                    <a:pt x="277787" y="342900"/>
                  </a:lnTo>
                  <a:lnTo>
                    <a:pt x="245897" y="368300"/>
                  </a:lnTo>
                  <a:lnTo>
                    <a:pt x="215722" y="393700"/>
                  </a:lnTo>
                  <a:lnTo>
                    <a:pt x="187312" y="419100"/>
                  </a:lnTo>
                  <a:lnTo>
                    <a:pt x="135991" y="482600"/>
                  </a:lnTo>
                  <a:lnTo>
                    <a:pt x="113169" y="508000"/>
                  </a:lnTo>
                  <a:lnTo>
                    <a:pt x="92290" y="533400"/>
                  </a:lnTo>
                  <a:lnTo>
                    <a:pt x="73418" y="571500"/>
                  </a:lnTo>
                  <a:lnTo>
                    <a:pt x="56591" y="596900"/>
                  </a:lnTo>
                  <a:lnTo>
                    <a:pt x="41859" y="635000"/>
                  </a:lnTo>
                  <a:lnTo>
                    <a:pt x="29260" y="660400"/>
                  </a:lnTo>
                  <a:lnTo>
                    <a:pt x="18846" y="698500"/>
                  </a:lnTo>
                  <a:lnTo>
                    <a:pt x="10668" y="723900"/>
                  </a:lnTo>
                  <a:lnTo>
                    <a:pt x="4775" y="762000"/>
                  </a:lnTo>
                  <a:lnTo>
                    <a:pt x="1206" y="800100"/>
                  </a:lnTo>
                  <a:lnTo>
                    <a:pt x="0" y="825500"/>
                  </a:lnTo>
                  <a:lnTo>
                    <a:pt x="0" y="838200"/>
                  </a:lnTo>
                  <a:lnTo>
                    <a:pt x="393" y="838200"/>
                  </a:lnTo>
                  <a:lnTo>
                    <a:pt x="1206" y="863600"/>
                  </a:lnTo>
                  <a:lnTo>
                    <a:pt x="4775" y="901700"/>
                  </a:lnTo>
                  <a:lnTo>
                    <a:pt x="10668" y="927100"/>
                  </a:lnTo>
                  <a:lnTo>
                    <a:pt x="18846" y="965200"/>
                  </a:lnTo>
                  <a:lnTo>
                    <a:pt x="29260" y="990600"/>
                  </a:lnTo>
                  <a:lnTo>
                    <a:pt x="41859" y="1028700"/>
                  </a:lnTo>
                  <a:lnTo>
                    <a:pt x="56591" y="1054100"/>
                  </a:lnTo>
                  <a:lnTo>
                    <a:pt x="73418" y="1092200"/>
                  </a:lnTo>
                  <a:lnTo>
                    <a:pt x="92290" y="1117600"/>
                  </a:lnTo>
                  <a:lnTo>
                    <a:pt x="113169" y="1155700"/>
                  </a:lnTo>
                  <a:lnTo>
                    <a:pt x="135991" y="1181100"/>
                  </a:lnTo>
                  <a:lnTo>
                    <a:pt x="160718" y="1206500"/>
                  </a:lnTo>
                  <a:lnTo>
                    <a:pt x="187312" y="1231900"/>
                  </a:lnTo>
                  <a:lnTo>
                    <a:pt x="215722" y="1270000"/>
                  </a:lnTo>
                  <a:lnTo>
                    <a:pt x="245897" y="1295400"/>
                  </a:lnTo>
                  <a:lnTo>
                    <a:pt x="277787" y="1320800"/>
                  </a:lnTo>
                  <a:lnTo>
                    <a:pt x="311353" y="1346200"/>
                  </a:lnTo>
                  <a:lnTo>
                    <a:pt x="346544" y="1371600"/>
                  </a:lnTo>
                  <a:lnTo>
                    <a:pt x="383311" y="1397000"/>
                  </a:lnTo>
                  <a:lnTo>
                    <a:pt x="421614" y="1409700"/>
                  </a:lnTo>
                  <a:lnTo>
                    <a:pt x="461403" y="1435100"/>
                  </a:lnTo>
                  <a:lnTo>
                    <a:pt x="502640" y="1460500"/>
                  </a:lnTo>
                  <a:lnTo>
                    <a:pt x="545261" y="1473200"/>
                  </a:lnTo>
                  <a:lnTo>
                    <a:pt x="589241" y="1498600"/>
                  </a:lnTo>
                  <a:lnTo>
                    <a:pt x="634517" y="1511300"/>
                  </a:lnTo>
                  <a:lnTo>
                    <a:pt x="681050" y="1536700"/>
                  </a:lnTo>
                  <a:lnTo>
                    <a:pt x="777684" y="1562100"/>
                  </a:lnTo>
                  <a:lnTo>
                    <a:pt x="827684" y="1587500"/>
                  </a:lnTo>
                  <a:lnTo>
                    <a:pt x="983945" y="1625600"/>
                  </a:lnTo>
                  <a:lnTo>
                    <a:pt x="1037945" y="1625600"/>
                  </a:lnTo>
                  <a:lnTo>
                    <a:pt x="1148562" y="1651000"/>
                  </a:lnTo>
                  <a:lnTo>
                    <a:pt x="1205064" y="1651000"/>
                  </a:lnTo>
                  <a:lnTo>
                    <a:pt x="1262316" y="1663700"/>
                  </a:lnTo>
                  <a:lnTo>
                    <a:pt x="1433563" y="1663700"/>
                  </a:lnTo>
                  <a:lnTo>
                    <a:pt x="1436560" y="1663801"/>
                  </a:lnTo>
                  <a:lnTo>
                    <a:pt x="1497799" y="1664487"/>
                  </a:lnTo>
                  <a:lnTo>
                    <a:pt x="1559052" y="1663801"/>
                  </a:lnTo>
                  <a:lnTo>
                    <a:pt x="1562036" y="1663700"/>
                  </a:lnTo>
                  <a:lnTo>
                    <a:pt x="1733296" y="1663700"/>
                  </a:lnTo>
                  <a:lnTo>
                    <a:pt x="1790547" y="1651000"/>
                  </a:lnTo>
                  <a:lnTo>
                    <a:pt x="1847049" y="1651000"/>
                  </a:lnTo>
                  <a:lnTo>
                    <a:pt x="1957666" y="1625600"/>
                  </a:lnTo>
                  <a:lnTo>
                    <a:pt x="2011667" y="1625600"/>
                  </a:lnTo>
                  <a:lnTo>
                    <a:pt x="2167915" y="1587500"/>
                  </a:lnTo>
                  <a:lnTo>
                    <a:pt x="2217928" y="1562100"/>
                  </a:lnTo>
                  <a:lnTo>
                    <a:pt x="2314562" y="1536700"/>
                  </a:lnTo>
                  <a:lnTo>
                    <a:pt x="2361095" y="1511300"/>
                  </a:lnTo>
                  <a:lnTo>
                    <a:pt x="2406370" y="1498600"/>
                  </a:lnTo>
                  <a:lnTo>
                    <a:pt x="2450350" y="1473200"/>
                  </a:lnTo>
                  <a:lnTo>
                    <a:pt x="2492972" y="1460500"/>
                  </a:lnTo>
                  <a:lnTo>
                    <a:pt x="2534208" y="1435100"/>
                  </a:lnTo>
                  <a:lnTo>
                    <a:pt x="2573998" y="1409700"/>
                  </a:lnTo>
                  <a:lnTo>
                    <a:pt x="2612301" y="1397000"/>
                  </a:lnTo>
                  <a:lnTo>
                    <a:pt x="2649067" y="1371600"/>
                  </a:lnTo>
                  <a:lnTo>
                    <a:pt x="2684259" y="1346200"/>
                  </a:lnTo>
                  <a:lnTo>
                    <a:pt x="2717825" y="1320800"/>
                  </a:lnTo>
                  <a:lnTo>
                    <a:pt x="2749715" y="1295400"/>
                  </a:lnTo>
                  <a:lnTo>
                    <a:pt x="2779890" y="1270000"/>
                  </a:lnTo>
                  <a:lnTo>
                    <a:pt x="2808300" y="1231900"/>
                  </a:lnTo>
                  <a:lnTo>
                    <a:pt x="2834894" y="1206500"/>
                  </a:lnTo>
                  <a:lnTo>
                    <a:pt x="2859621" y="1181100"/>
                  </a:lnTo>
                  <a:lnTo>
                    <a:pt x="2882442" y="1155700"/>
                  </a:lnTo>
                  <a:lnTo>
                    <a:pt x="2903321" y="1117600"/>
                  </a:lnTo>
                  <a:lnTo>
                    <a:pt x="2922193" y="1092200"/>
                  </a:lnTo>
                  <a:lnTo>
                    <a:pt x="2939021" y="1054100"/>
                  </a:lnTo>
                  <a:lnTo>
                    <a:pt x="2953753" y="1028700"/>
                  </a:lnTo>
                  <a:lnTo>
                    <a:pt x="2966351" y="990600"/>
                  </a:lnTo>
                  <a:lnTo>
                    <a:pt x="2976765" y="965200"/>
                  </a:lnTo>
                  <a:lnTo>
                    <a:pt x="2984931" y="927100"/>
                  </a:lnTo>
                  <a:lnTo>
                    <a:pt x="2990837" y="901700"/>
                  </a:lnTo>
                  <a:lnTo>
                    <a:pt x="2994406" y="863600"/>
                  </a:lnTo>
                  <a:lnTo>
                    <a:pt x="2994571" y="863600"/>
                  </a:lnTo>
                  <a:lnTo>
                    <a:pt x="2994571" y="812800"/>
                  </a:lnTo>
                  <a:close/>
                </a:path>
              </a:pathLst>
            </a:custGeom>
            <a:solidFill>
              <a:srgbClr val="E3A7A2"/>
            </a:solidFill>
          </p:spPr>
          <p:txBody>
            <a:bodyPr wrap="square" lIns="0" tIns="0" rIns="0" bIns="0" rtlCol="0"/>
            <a:lstStyle/>
            <a:p>
              <a:endParaRPr sz="1200" dirty="0">
                <a:solidFill>
                  <a:srgbClr val="050200"/>
                </a:solidFill>
              </a:endParaRPr>
            </a:p>
          </p:txBody>
        </p:sp>
        <p:sp>
          <p:nvSpPr>
            <p:cNvPr id="5" name="object 5">
              <a:extLst>
                <a:ext uri="{FF2B5EF4-FFF2-40B4-BE49-F238E27FC236}">
                  <a16:creationId xmlns:a16="http://schemas.microsoft.com/office/drawing/2014/main" id="{46119D86-0DAE-6C6F-9DFC-3E744D962BE4}"/>
                </a:ext>
              </a:extLst>
            </p:cNvPr>
            <p:cNvSpPr/>
            <p:nvPr/>
          </p:nvSpPr>
          <p:spPr>
            <a:xfrm>
              <a:off x="3764750" y="1562747"/>
              <a:ext cx="10758805" cy="7360284"/>
            </a:xfrm>
            <a:custGeom>
              <a:avLst/>
              <a:gdLst/>
              <a:ahLst/>
              <a:cxnLst/>
              <a:rect l="l" t="t" r="r" b="b"/>
              <a:pathLst>
                <a:path w="10758805" h="7360284">
                  <a:moveTo>
                    <a:pt x="10758475" y="3576739"/>
                  </a:moveTo>
                  <a:lnTo>
                    <a:pt x="10755249" y="3573615"/>
                  </a:lnTo>
                  <a:lnTo>
                    <a:pt x="10751350" y="3573615"/>
                  </a:lnTo>
                  <a:lnTo>
                    <a:pt x="5147691" y="3598494"/>
                  </a:lnTo>
                  <a:lnTo>
                    <a:pt x="5138064" y="7150"/>
                  </a:lnTo>
                  <a:lnTo>
                    <a:pt x="5138064" y="3149"/>
                  </a:lnTo>
                  <a:lnTo>
                    <a:pt x="5134915" y="0"/>
                  </a:lnTo>
                  <a:lnTo>
                    <a:pt x="5126914" y="0"/>
                  </a:lnTo>
                  <a:lnTo>
                    <a:pt x="5123866" y="3149"/>
                  </a:lnTo>
                  <a:lnTo>
                    <a:pt x="5123777" y="7150"/>
                  </a:lnTo>
                  <a:lnTo>
                    <a:pt x="5133403" y="3598557"/>
                  </a:lnTo>
                  <a:lnTo>
                    <a:pt x="3136" y="3621328"/>
                  </a:lnTo>
                  <a:lnTo>
                    <a:pt x="0" y="3624478"/>
                  </a:lnTo>
                  <a:lnTo>
                    <a:pt x="0" y="3632479"/>
                  </a:lnTo>
                  <a:lnTo>
                    <a:pt x="3238" y="3635616"/>
                  </a:lnTo>
                  <a:lnTo>
                    <a:pt x="7137" y="3635616"/>
                  </a:lnTo>
                  <a:lnTo>
                    <a:pt x="5133441" y="3612870"/>
                  </a:lnTo>
                  <a:lnTo>
                    <a:pt x="5143487" y="7356640"/>
                  </a:lnTo>
                  <a:lnTo>
                    <a:pt x="5146637" y="7359777"/>
                  </a:lnTo>
                  <a:lnTo>
                    <a:pt x="5154638" y="7359777"/>
                  </a:lnTo>
                  <a:lnTo>
                    <a:pt x="5157686" y="7356640"/>
                  </a:lnTo>
                  <a:lnTo>
                    <a:pt x="5157775" y="7352639"/>
                  </a:lnTo>
                  <a:lnTo>
                    <a:pt x="5147729" y="3612807"/>
                  </a:lnTo>
                  <a:lnTo>
                    <a:pt x="10755351" y="3587902"/>
                  </a:lnTo>
                  <a:lnTo>
                    <a:pt x="10758475" y="3584778"/>
                  </a:lnTo>
                  <a:lnTo>
                    <a:pt x="10758475" y="3576739"/>
                  </a:lnTo>
                  <a:close/>
                </a:path>
              </a:pathLst>
            </a:custGeom>
            <a:solidFill>
              <a:srgbClr val="829929"/>
            </a:solidFill>
          </p:spPr>
          <p:txBody>
            <a:bodyPr wrap="square" lIns="0" tIns="0" rIns="0" bIns="0" rtlCol="0"/>
            <a:lstStyle/>
            <a:p>
              <a:endParaRPr sz="1200">
                <a:solidFill>
                  <a:srgbClr val="050200"/>
                </a:solidFill>
              </a:endParaRPr>
            </a:p>
          </p:txBody>
        </p:sp>
        <p:sp>
          <p:nvSpPr>
            <p:cNvPr id="6" name="object 6">
              <a:extLst>
                <a:ext uri="{FF2B5EF4-FFF2-40B4-BE49-F238E27FC236}">
                  <a16:creationId xmlns:a16="http://schemas.microsoft.com/office/drawing/2014/main" id="{D49838CE-5C76-8F69-04BA-63AC7C89E30F}"/>
                </a:ext>
              </a:extLst>
            </p:cNvPr>
            <p:cNvSpPr/>
            <p:nvPr/>
          </p:nvSpPr>
          <p:spPr>
            <a:xfrm>
              <a:off x="8276800" y="4881769"/>
              <a:ext cx="1371600" cy="571500"/>
            </a:xfrm>
            <a:custGeom>
              <a:avLst/>
              <a:gdLst/>
              <a:ahLst/>
              <a:cxnLst/>
              <a:rect l="l" t="t" r="r" b="b"/>
              <a:pathLst>
                <a:path w="1371600" h="571500">
                  <a:moveTo>
                    <a:pt x="1371599" y="571499"/>
                  </a:moveTo>
                  <a:lnTo>
                    <a:pt x="0" y="571499"/>
                  </a:lnTo>
                  <a:lnTo>
                    <a:pt x="0" y="0"/>
                  </a:lnTo>
                  <a:lnTo>
                    <a:pt x="1371599" y="0"/>
                  </a:lnTo>
                  <a:lnTo>
                    <a:pt x="1371599" y="571499"/>
                  </a:lnTo>
                  <a:close/>
                </a:path>
              </a:pathLst>
            </a:custGeom>
            <a:solidFill>
              <a:srgbClr val="FFFFFF"/>
            </a:solidFill>
          </p:spPr>
          <p:txBody>
            <a:bodyPr wrap="square" lIns="0" tIns="0" rIns="0" bIns="0" rtlCol="0"/>
            <a:lstStyle/>
            <a:p>
              <a:r>
                <a:rPr lang="en-US" b="1" dirty="0">
                  <a:solidFill>
                    <a:srgbClr val="050200"/>
                  </a:solidFill>
                </a:rPr>
                <a:t>   Prem</a:t>
              </a:r>
              <a:endParaRPr b="1" dirty="0">
                <a:solidFill>
                  <a:srgbClr val="050200"/>
                </a:solidFill>
              </a:endParaRPr>
            </a:p>
          </p:txBody>
        </p:sp>
        <p:sp>
          <p:nvSpPr>
            <p:cNvPr id="7" name="object 7">
              <a:extLst>
                <a:ext uri="{FF2B5EF4-FFF2-40B4-BE49-F238E27FC236}">
                  <a16:creationId xmlns:a16="http://schemas.microsoft.com/office/drawing/2014/main" id="{C38AC0AC-9D52-4EA8-139E-D6CE200DB697}"/>
                </a:ext>
              </a:extLst>
            </p:cNvPr>
            <p:cNvSpPr/>
            <p:nvPr/>
          </p:nvSpPr>
          <p:spPr>
            <a:xfrm>
              <a:off x="8264979" y="4869704"/>
              <a:ext cx="1395730" cy="595630"/>
            </a:xfrm>
            <a:custGeom>
              <a:avLst/>
              <a:gdLst/>
              <a:ahLst/>
              <a:cxnLst/>
              <a:rect l="l" t="t" r="r" b="b"/>
              <a:pathLst>
                <a:path w="1395729" h="595629">
                  <a:moveTo>
                    <a:pt x="1390078" y="595312"/>
                  </a:moveTo>
                  <a:lnTo>
                    <a:pt x="5333" y="595312"/>
                  </a:lnTo>
                  <a:lnTo>
                    <a:pt x="0" y="589978"/>
                  </a:lnTo>
                  <a:lnTo>
                    <a:pt x="0" y="5333"/>
                  </a:lnTo>
                  <a:lnTo>
                    <a:pt x="5333" y="0"/>
                  </a:lnTo>
                  <a:lnTo>
                    <a:pt x="1390078" y="0"/>
                  </a:lnTo>
                  <a:lnTo>
                    <a:pt x="1395263" y="5184"/>
                  </a:lnTo>
                  <a:lnTo>
                    <a:pt x="1395263" y="11906"/>
                  </a:lnTo>
                  <a:lnTo>
                    <a:pt x="11906" y="11906"/>
                  </a:lnTo>
                  <a:lnTo>
                    <a:pt x="11906" y="23812"/>
                  </a:lnTo>
                  <a:lnTo>
                    <a:pt x="23812" y="23812"/>
                  </a:lnTo>
                  <a:lnTo>
                    <a:pt x="23812" y="571499"/>
                  </a:lnTo>
                  <a:lnTo>
                    <a:pt x="11906" y="571499"/>
                  </a:lnTo>
                  <a:lnTo>
                    <a:pt x="11906" y="583406"/>
                  </a:lnTo>
                  <a:lnTo>
                    <a:pt x="1395263" y="583406"/>
                  </a:lnTo>
                  <a:lnTo>
                    <a:pt x="1395263" y="590127"/>
                  </a:lnTo>
                  <a:lnTo>
                    <a:pt x="1390078" y="595312"/>
                  </a:lnTo>
                  <a:close/>
                </a:path>
                <a:path w="1395729" h="595629">
                  <a:moveTo>
                    <a:pt x="23812" y="23812"/>
                  </a:moveTo>
                  <a:lnTo>
                    <a:pt x="11906" y="23812"/>
                  </a:lnTo>
                  <a:lnTo>
                    <a:pt x="11906" y="11906"/>
                  </a:lnTo>
                  <a:lnTo>
                    <a:pt x="23812" y="11906"/>
                  </a:lnTo>
                  <a:lnTo>
                    <a:pt x="23812" y="23812"/>
                  </a:lnTo>
                  <a:close/>
                </a:path>
                <a:path w="1395729" h="595629">
                  <a:moveTo>
                    <a:pt x="1371599" y="23812"/>
                  </a:moveTo>
                  <a:lnTo>
                    <a:pt x="23812" y="23812"/>
                  </a:lnTo>
                  <a:lnTo>
                    <a:pt x="23812" y="11906"/>
                  </a:lnTo>
                  <a:lnTo>
                    <a:pt x="1371599" y="11906"/>
                  </a:lnTo>
                  <a:lnTo>
                    <a:pt x="1371599" y="23812"/>
                  </a:lnTo>
                  <a:close/>
                </a:path>
                <a:path w="1395729" h="595629">
                  <a:moveTo>
                    <a:pt x="1383505" y="583406"/>
                  </a:moveTo>
                  <a:lnTo>
                    <a:pt x="1371599" y="583406"/>
                  </a:lnTo>
                  <a:lnTo>
                    <a:pt x="1371599" y="11906"/>
                  </a:lnTo>
                  <a:lnTo>
                    <a:pt x="1383505" y="11906"/>
                  </a:lnTo>
                  <a:lnTo>
                    <a:pt x="1383505" y="23812"/>
                  </a:lnTo>
                  <a:lnTo>
                    <a:pt x="1395263" y="23812"/>
                  </a:lnTo>
                  <a:lnTo>
                    <a:pt x="1395263" y="571499"/>
                  </a:lnTo>
                  <a:lnTo>
                    <a:pt x="1383505" y="571499"/>
                  </a:lnTo>
                  <a:lnTo>
                    <a:pt x="1383505" y="583406"/>
                  </a:lnTo>
                  <a:close/>
                </a:path>
                <a:path w="1395729" h="595629">
                  <a:moveTo>
                    <a:pt x="1395263" y="23812"/>
                  </a:moveTo>
                  <a:lnTo>
                    <a:pt x="1383505" y="23812"/>
                  </a:lnTo>
                  <a:lnTo>
                    <a:pt x="1383505" y="11906"/>
                  </a:lnTo>
                  <a:lnTo>
                    <a:pt x="1395263" y="11906"/>
                  </a:lnTo>
                  <a:lnTo>
                    <a:pt x="1395263" y="23812"/>
                  </a:lnTo>
                  <a:close/>
                </a:path>
                <a:path w="1395729" h="595629">
                  <a:moveTo>
                    <a:pt x="23812" y="583406"/>
                  </a:moveTo>
                  <a:lnTo>
                    <a:pt x="11906" y="583406"/>
                  </a:lnTo>
                  <a:lnTo>
                    <a:pt x="11906" y="571499"/>
                  </a:lnTo>
                  <a:lnTo>
                    <a:pt x="23812" y="571499"/>
                  </a:lnTo>
                  <a:lnTo>
                    <a:pt x="23812" y="583406"/>
                  </a:lnTo>
                  <a:close/>
                </a:path>
                <a:path w="1395729" h="595629">
                  <a:moveTo>
                    <a:pt x="1371599" y="583406"/>
                  </a:moveTo>
                  <a:lnTo>
                    <a:pt x="23812" y="583406"/>
                  </a:lnTo>
                  <a:lnTo>
                    <a:pt x="23812" y="571499"/>
                  </a:lnTo>
                  <a:lnTo>
                    <a:pt x="1371599" y="571499"/>
                  </a:lnTo>
                  <a:lnTo>
                    <a:pt x="1371599" y="583406"/>
                  </a:lnTo>
                  <a:close/>
                </a:path>
                <a:path w="1395729" h="595629">
                  <a:moveTo>
                    <a:pt x="1395263" y="583406"/>
                  </a:moveTo>
                  <a:lnTo>
                    <a:pt x="1383505" y="583406"/>
                  </a:lnTo>
                  <a:lnTo>
                    <a:pt x="1383505" y="571499"/>
                  </a:lnTo>
                  <a:lnTo>
                    <a:pt x="1395263" y="571499"/>
                  </a:lnTo>
                  <a:lnTo>
                    <a:pt x="1395263" y="583406"/>
                  </a:lnTo>
                  <a:close/>
                </a:path>
              </a:pathLst>
            </a:custGeom>
            <a:solidFill>
              <a:srgbClr val="333D0A"/>
            </a:solidFill>
          </p:spPr>
          <p:txBody>
            <a:bodyPr wrap="square" lIns="0" tIns="0" rIns="0" bIns="0" rtlCol="0"/>
            <a:lstStyle/>
            <a:p>
              <a:endParaRPr sz="1200">
                <a:solidFill>
                  <a:srgbClr val="050200"/>
                </a:solidFill>
              </a:endParaRPr>
            </a:p>
          </p:txBody>
        </p:sp>
      </p:grpSp>
      <p:sp>
        <p:nvSpPr>
          <p:cNvPr id="8" name="object 8">
            <a:extLst>
              <a:ext uri="{FF2B5EF4-FFF2-40B4-BE49-F238E27FC236}">
                <a16:creationId xmlns:a16="http://schemas.microsoft.com/office/drawing/2014/main" id="{E7836141-F4D6-24BA-62BC-8BFD99ACF5EF}"/>
              </a:ext>
            </a:extLst>
          </p:cNvPr>
          <p:cNvSpPr txBox="1"/>
          <p:nvPr/>
        </p:nvSpPr>
        <p:spPr>
          <a:xfrm>
            <a:off x="6244238" y="3714104"/>
            <a:ext cx="504751" cy="285549"/>
          </a:xfrm>
          <a:prstGeom prst="rect">
            <a:avLst/>
          </a:prstGeom>
        </p:spPr>
        <p:txBody>
          <a:bodyPr vert="horz" wrap="square" lIns="0" tIns="8467" rIns="0" bIns="0" rtlCol="0">
            <a:spAutoFit/>
          </a:bodyPr>
          <a:lstStyle/>
          <a:p>
            <a:pPr marL="8467">
              <a:spcBef>
                <a:spcPts val="67"/>
              </a:spcBef>
            </a:pPr>
            <a:r>
              <a:rPr spc="-97" dirty="0">
                <a:solidFill>
                  <a:srgbClr val="050200"/>
                </a:solidFill>
                <a:latin typeface="Georgia"/>
                <a:cs typeface="Georgia"/>
              </a:rPr>
              <a:t>Feels</a:t>
            </a:r>
            <a:endParaRPr dirty="0">
              <a:solidFill>
                <a:srgbClr val="050200"/>
              </a:solidFill>
              <a:latin typeface="Georgia"/>
              <a:cs typeface="Georgia"/>
            </a:endParaRPr>
          </a:p>
        </p:txBody>
      </p:sp>
      <p:sp>
        <p:nvSpPr>
          <p:cNvPr id="9" name="object 9">
            <a:extLst>
              <a:ext uri="{FF2B5EF4-FFF2-40B4-BE49-F238E27FC236}">
                <a16:creationId xmlns:a16="http://schemas.microsoft.com/office/drawing/2014/main" id="{19F3CD76-2151-EF2B-D152-00F4F0DD8BF3}"/>
              </a:ext>
            </a:extLst>
          </p:cNvPr>
          <p:cNvSpPr txBox="1"/>
          <p:nvPr/>
        </p:nvSpPr>
        <p:spPr>
          <a:xfrm>
            <a:off x="5494957" y="2846507"/>
            <a:ext cx="1345912" cy="493811"/>
          </a:xfrm>
          <a:prstGeom prst="rect">
            <a:avLst/>
          </a:prstGeom>
        </p:spPr>
        <p:txBody>
          <a:bodyPr vert="horz" wrap="square" lIns="0" tIns="8467" rIns="0" bIns="0" rtlCol="0">
            <a:spAutoFit/>
          </a:bodyPr>
          <a:lstStyle/>
          <a:p>
            <a:pPr marL="192203" marR="3387" indent="-184159">
              <a:lnSpc>
                <a:spcPct val="130100"/>
              </a:lnSpc>
              <a:spcBef>
                <a:spcPts val="67"/>
              </a:spcBef>
              <a:tabLst>
                <a:tab pos="604550" algn="l"/>
              </a:tabLst>
            </a:pPr>
            <a:r>
              <a:rPr spc="-13" dirty="0">
                <a:solidFill>
                  <a:srgbClr val="050200"/>
                </a:solidFill>
                <a:latin typeface="Georgia"/>
                <a:cs typeface="Georgia"/>
              </a:rPr>
              <a:t>Says</a:t>
            </a:r>
            <a:r>
              <a:rPr dirty="0">
                <a:solidFill>
                  <a:srgbClr val="050200"/>
                </a:solidFill>
                <a:latin typeface="Georgia"/>
                <a:cs typeface="Georgia"/>
              </a:rPr>
              <a:t>	</a:t>
            </a:r>
            <a:r>
              <a:rPr sz="2700" spc="-175" baseline="2057" dirty="0">
                <a:solidFill>
                  <a:srgbClr val="050200"/>
                </a:solidFill>
                <a:latin typeface="Georgia"/>
                <a:cs typeface="Georgia"/>
              </a:rPr>
              <a:t>Thinks </a:t>
            </a:r>
            <a:endParaRPr dirty="0">
              <a:solidFill>
                <a:srgbClr val="050200"/>
              </a:solidFill>
              <a:latin typeface="Georgia"/>
              <a:cs typeface="Georgia"/>
            </a:endParaRPr>
          </a:p>
        </p:txBody>
      </p:sp>
      <p:sp>
        <p:nvSpPr>
          <p:cNvPr id="23" name="object 23">
            <a:extLst>
              <a:ext uri="{FF2B5EF4-FFF2-40B4-BE49-F238E27FC236}">
                <a16:creationId xmlns:a16="http://schemas.microsoft.com/office/drawing/2014/main" id="{80300C79-512A-074B-B7ED-8140AAFC0CCE}"/>
              </a:ext>
            </a:extLst>
          </p:cNvPr>
          <p:cNvSpPr txBox="1"/>
          <p:nvPr/>
        </p:nvSpPr>
        <p:spPr>
          <a:xfrm>
            <a:off x="6540251" y="1123695"/>
            <a:ext cx="4874621" cy="265029"/>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"I should be ensured that my spending is worth."</a:t>
            </a:r>
          </a:p>
        </p:txBody>
      </p:sp>
      <p:sp>
        <p:nvSpPr>
          <p:cNvPr id="24" name="object 24">
            <a:extLst>
              <a:ext uri="{FF2B5EF4-FFF2-40B4-BE49-F238E27FC236}">
                <a16:creationId xmlns:a16="http://schemas.microsoft.com/office/drawing/2014/main" id="{76865B57-B896-072C-4091-6659D9256A98}"/>
              </a:ext>
            </a:extLst>
          </p:cNvPr>
          <p:cNvSpPr txBox="1"/>
          <p:nvPr/>
        </p:nvSpPr>
        <p:spPr>
          <a:xfrm>
            <a:off x="6524874" y="1674809"/>
            <a:ext cx="4874621" cy="757472"/>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"A slow site which doesn’t give me the information I want, may take longer than usual and prevent me from doing things that are more important."</a:t>
            </a:r>
          </a:p>
        </p:txBody>
      </p:sp>
      <p:sp>
        <p:nvSpPr>
          <p:cNvPr id="25" name="object 25">
            <a:extLst>
              <a:ext uri="{FF2B5EF4-FFF2-40B4-BE49-F238E27FC236}">
                <a16:creationId xmlns:a16="http://schemas.microsoft.com/office/drawing/2014/main" id="{221FB743-919D-F444-418F-ABDD41CC24A0}"/>
              </a:ext>
            </a:extLst>
          </p:cNvPr>
          <p:cNvSpPr txBox="1"/>
          <p:nvPr/>
        </p:nvSpPr>
        <p:spPr>
          <a:xfrm>
            <a:off x="6524874" y="2502859"/>
            <a:ext cx="4874621" cy="511250"/>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"Do they constitute the food products that are reliable and worth the investment?"</a:t>
            </a:r>
          </a:p>
        </p:txBody>
      </p:sp>
      <p:sp>
        <p:nvSpPr>
          <p:cNvPr id="26" name="object 26">
            <a:extLst>
              <a:ext uri="{FF2B5EF4-FFF2-40B4-BE49-F238E27FC236}">
                <a16:creationId xmlns:a16="http://schemas.microsoft.com/office/drawing/2014/main" id="{DDF39597-BD88-DCAF-4A3F-CD3602E1CC62}"/>
              </a:ext>
            </a:extLst>
          </p:cNvPr>
          <p:cNvSpPr txBox="1"/>
          <p:nvPr/>
        </p:nvSpPr>
        <p:spPr>
          <a:xfrm>
            <a:off x="6540251" y="3938074"/>
            <a:ext cx="5059312" cy="511250"/>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err="1">
                <a:solidFill>
                  <a:srgbClr val="050200"/>
                </a:solidFill>
                <a:effectLst/>
                <a:latin typeface="__Inter_36bd41"/>
              </a:rPr>
              <a:t>Furiated</a:t>
            </a:r>
            <a:r>
              <a:rPr lang="en-US" sz="1600" b="0" i="0" dirty="0">
                <a:solidFill>
                  <a:srgbClr val="050200"/>
                </a:solidFill>
                <a:effectLst/>
                <a:latin typeface="__Inter_36bd41"/>
              </a:rPr>
              <a:t> when a website is slow or does not adequately offer the product details that are required.</a:t>
            </a:r>
          </a:p>
        </p:txBody>
      </p:sp>
      <p:sp>
        <p:nvSpPr>
          <p:cNvPr id="27" name="object 27">
            <a:extLst>
              <a:ext uri="{FF2B5EF4-FFF2-40B4-BE49-F238E27FC236}">
                <a16:creationId xmlns:a16="http://schemas.microsoft.com/office/drawing/2014/main" id="{D96BC801-AD76-AE76-0F97-ADB24BDD823B}"/>
              </a:ext>
            </a:extLst>
          </p:cNvPr>
          <p:cNvSpPr txBox="1"/>
          <p:nvPr/>
        </p:nvSpPr>
        <p:spPr>
          <a:xfrm>
            <a:off x="6540489" y="4449734"/>
            <a:ext cx="5075684" cy="757472"/>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Happy only when he can see the high-quality food images, detailed descriptions, and customer reviews and if there is also the shopping part.</a:t>
            </a:r>
          </a:p>
        </p:txBody>
      </p:sp>
      <p:sp>
        <p:nvSpPr>
          <p:cNvPr id="28" name="object 28">
            <a:extLst>
              <a:ext uri="{FF2B5EF4-FFF2-40B4-BE49-F238E27FC236}">
                <a16:creationId xmlns:a16="http://schemas.microsoft.com/office/drawing/2014/main" id="{A11F31DD-647E-031D-9280-6C1A21FE761A}"/>
              </a:ext>
            </a:extLst>
          </p:cNvPr>
          <p:cNvSpPr txBox="1"/>
          <p:nvPr/>
        </p:nvSpPr>
        <p:spPr>
          <a:xfrm>
            <a:off x="6567753" y="5173634"/>
            <a:ext cx="4998735" cy="757472"/>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Relieved when he feels the </a:t>
            </a:r>
            <a:r>
              <a:rPr lang="en-US" sz="1600" dirty="0">
                <a:solidFill>
                  <a:srgbClr val="050200"/>
                </a:solidFill>
                <a:latin typeface="__Inter_36bd41"/>
              </a:rPr>
              <a:t>food Delivery</a:t>
            </a:r>
            <a:r>
              <a:rPr lang="en-US" sz="1600" b="0" i="0" dirty="0">
                <a:solidFill>
                  <a:srgbClr val="050200"/>
                </a:solidFill>
                <a:effectLst/>
                <a:latin typeface="__Inter_36bd41"/>
              </a:rPr>
              <a:t> process is very fast, which is smooth, and when he can get exactly what he has ordered.</a:t>
            </a:r>
          </a:p>
        </p:txBody>
      </p:sp>
      <p:sp>
        <p:nvSpPr>
          <p:cNvPr id="29" name="object 29">
            <a:extLst>
              <a:ext uri="{FF2B5EF4-FFF2-40B4-BE49-F238E27FC236}">
                <a16:creationId xmlns:a16="http://schemas.microsoft.com/office/drawing/2014/main" id="{AE375EEE-81B1-93FF-0B81-B37F51A1BC1B}"/>
              </a:ext>
            </a:extLst>
          </p:cNvPr>
          <p:cNvSpPr txBox="1"/>
          <p:nvPr/>
        </p:nvSpPr>
        <p:spPr>
          <a:xfrm>
            <a:off x="1270878" y="1213165"/>
            <a:ext cx="4695557" cy="1249914"/>
          </a:xfrm>
          <a:prstGeom prst="rect">
            <a:avLst/>
          </a:prstGeom>
        </p:spPr>
        <p:txBody>
          <a:bodyPr vert="horz" wrap="square" lIns="0" tIns="18626"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"Give me a site that’s very fast one and {"that"} at the same time gives me information clearly without making me search each part."</a:t>
            </a:r>
          </a:p>
          <a:p>
            <a:pPr>
              <a:spcBef>
                <a:spcPts val="40"/>
              </a:spcBef>
            </a:pPr>
            <a:endParaRPr lang="en-US" sz="1600" dirty="0">
              <a:solidFill>
                <a:srgbClr val="050200"/>
              </a:solidFill>
              <a:latin typeface="Trebuchet MS"/>
              <a:cs typeface="Trebuchet MS"/>
            </a:endParaRPr>
          </a:p>
          <a:p>
            <a:pPr algn="l">
              <a:buFont typeface="Arial" panose="020B0604020202020204" pitchFamily="34" charset="0"/>
              <a:buChar char="•"/>
            </a:pPr>
            <a:r>
              <a:rPr lang="en-US" sz="1600" b="0" i="0" dirty="0">
                <a:solidFill>
                  <a:srgbClr val="050200"/>
                </a:solidFill>
                <a:effectLst/>
                <a:latin typeface="__Inter_36bd41"/>
              </a:rPr>
              <a:t>"I can’t be bothered with slow-loading websites."</a:t>
            </a:r>
          </a:p>
        </p:txBody>
      </p:sp>
      <p:sp>
        <p:nvSpPr>
          <p:cNvPr id="30" name="object 30">
            <a:extLst>
              <a:ext uri="{FF2B5EF4-FFF2-40B4-BE49-F238E27FC236}">
                <a16:creationId xmlns:a16="http://schemas.microsoft.com/office/drawing/2014/main" id="{F15219D6-B409-83BC-5D43-CBEACB9B1545}"/>
              </a:ext>
            </a:extLst>
          </p:cNvPr>
          <p:cNvSpPr txBox="1"/>
          <p:nvPr/>
        </p:nvSpPr>
        <p:spPr>
          <a:xfrm>
            <a:off x="1270878" y="2660965"/>
            <a:ext cx="4695557" cy="760037"/>
          </a:xfrm>
          <a:prstGeom prst="rect">
            <a:avLst/>
          </a:prstGeom>
        </p:spPr>
        <p:txBody>
          <a:bodyPr vert="horz" wrap="square" lIns="0" tIns="8467"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"The use of high definition images and customer reviews is indispensable for being well-informed."</a:t>
            </a:r>
          </a:p>
          <a:p>
            <a:pPr marL="8467">
              <a:spcBef>
                <a:spcPts val="67"/>
              </a:spcBef>
            </a:pPr>
            <a:endParaRPr sz="1600" dirty="0">
              <a:solidFill>
                <a:srgbClr val="050200"/>
              </a:solidFill>
              <a:latin typeface="Trebuchet MS"/>
              <a:cs typeface="Trebuchet MS"/>
            </a:endParaRPr>
          </a:p>
        </p:txBody>
      </p:sp>
      <p:sp>
        <p:nvSpPr>
          <p:cNvPr id="31" name="object 32">
            <a:extLst>
              <a:ext uri="{FF2B5EF4-FFF2-40B4-BE49-F238E27FC236}">
                <a16:creationId xmlns:a16="http://schemas.microsoft.com/office/drawing/2014/main" id="{BC4AAF83-596D-C6B6-754F-CEF0B977CFD3}"/>
              </a:ext>
            </a:extLst>
          </p:cNvPr>
          <p:cNvSpPr txBox="1"/>
          <p:nvPr/>
        </p:nvSpPr>
        <p:spPr>
          <a:xfrm>
            <a:off x="1270878" y="3850530"/>
            <a:ext cx="4574742" cy="1029342"/>
          </a:xfrm>
          <a:prstGeom prst="rect">
            <a:avLst/>
          </a:prstGeom>
        </p:spPr>
        <p:txBody>
          <a:bodyPr vert="horz" wrap="square" lIns="0" tIns="44027" rIns="0" bIns="0" rtlCol="0">
            <a:spAutoFit/>
          </a:bodyPr>
          <a:lstStyle/>
          <a:p>
            <a:pPr algn="l">
              <a:buFont typeface="Arial" panose="020B0604020202020204" pitchFamily="34" charset="0"/>
              <a:buChar char="•"/>
            </a:pPr>
            <a:r>
              <a:rPr lang="en-US" sz="1600" b="0" i="0" dirty="0">
                <a:solidFill>
                  <a:srgbClr val="050200"/>
                </a:solidFill>
                <a:effectLst/>
                <a:latin typeface="__Inter_36bd41"/>
              </a:rPr>
              <a:t>He shops for the items Needed to buy for your business inventory as well as your personal needs over the web, which is very necessary for him, if he wants to have both effective and reliable shopping.</a:t>
            </a:r>
          </a:p>
        </p:txBody>
      </p:sp>
      <p:sp>
        <p:nvSpPr>
          <p:cNvPr id="32" name="object 34">
            <a:extLst>
              <a:ext uri="{FF2B5EF4-FFF2-40B4-BE49-F238E27FC236}">
                <a16:creationId xmlns:a16="http://schemas.microsoft.com/office/drawing/2014/main" id="{F7110926-EBF3-8A04-DC77-2C9CECB23EA6}"/>
              </a:ext>
            </a:extLst>
          </p:cNvPr>
          <p:cNvSpPr txBox="1"/>
          <p:nvPr/>
        </p:nvSpPr>
        <p:spPr>
          <a:xfrm>
            <a:off x="1275081" y="5204189"/>
            <a:ext cx="4918620" cy="757472"/>
          </a:xfrm>
          <a:prstGeom prst="rect">
            <a:avLst/>
          </a:prstGeom>
        </p:spPr>
        <p:txBody>
          <a:bodyPr vert="horz" wrap="square" lIns="0" tIns="18626" rIns="0" bIns="0" rtlCol="0">
            <a:spAutoFit/>
          </a:bodyPr>
          <a:lstStyle/>
          <a:p>
            <a:pPr>
              <a:buFont typeface="Arial" panose="020B0604020202020204" pitchFamily="34" charset="0"/>
              <a:buChar char="•"/>
            </a:pPr>
            <a:r>
              <a:rPr lang="en-US" sz="1600" b="0" i="0" dirty="0">
                <a:solidFill>
                  <a:srgbClr val="050200"/>
                </a:solidFill>
                <a:effectLst/>
                <a:latin typeface="__Inter_36bd41"/>
              </a:rPr>
              <a:t>He compares the products and rates them for their features and the availability of the descriptive image including customer reviews of multiple items.</a:t>
            </a:r>
          </a:p>
        </p:txBody>
      </p:sp>
      <p:sp>
        <p:nvSpPr>
          <p:cNvPr id="33" name="TextBox 32">
            <a:extLst>
              <a:ext uri="{FF2B5EF4-FFF2-40B4-BE49-F238E27FC236}">
                <a16:creationId xmlns:a16="http://schemas.microsoft.com/office/drawing/2014/main" id="{7C79356F-C7C8-F950-916F-0B12A57DD662}"/>
              </a:ext>
            </a:extLst>
          </p:cNvPr>
          <p:cNvSpPr txBox="1"/>
          <p:nvPr/>
        </p:nvSpPr>
        <p:spPr>
          <a:xfrm>
            <a:off x="5358276" y="3690696"/>
            <a:ext cx="1168832" cy="369332"/>
          </a:xfrm>
          <a:prstGeom prst="rect">
            <a:avLst/>
          </a:prstGeom>
          <a:noFill/>
        </p:spPr>
        <p:txBody>
          <a:bodyPr wrap="square" rtlCol="0">
            <a:spAutoFit/>
          </a:bodyPr>
          <a:lstStyle/>
          <a:p>
            <a:r>
              <a:rPr lang="en-IN" dirty="0">
                <a:solidFill>
                  <a:srgbClr val="050200"/>
                </a:solidFill>
              </a:rPr>
              <a:t>Does</a:t>
            </a:r>
          </a:p>
        </p:txBody>
      </p:sp>
    </p:spTree>
    <p:extLst>
      <p:ext uri="{BB962C8B-B14F-4D97-AF65-F5344CB8AC3E}">
        <p14:creationId xmlns:p14="http://schemas.microsoft.com/office/powerpoint/2010/main" val="2497735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descr="&quot;&quot;">
            <a:extLst>
              <a:ext uri="{FF2B5EF4-FFF2-40B4-BE49-F238E27FC236}">
                <a16:creationId xmlns:a16="http://schemas.microsoft.com/office/drawing/2014/main" id="{76C3EAE5-4C4C-D683-1B00-5E96C741791B}"/>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ight Triangle 10" descr="&quot;&quot;">
            <a:extLst>
              <a:ext uri="{FF2B5EF4-FFF2-40B4-BE49-F238E27FC236}">
                <a16:creationId xmlns:a16="http://schemas.microsoft.com/office/drawing/2014/main" id="{A156BB78-A6F1-50BE-CD38-8341F4691CB7}"/>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descr="&quot;&quot;">
            <a:extLst>
              <a:ext uri="{FF2B5EF4-FFF2-40B4-BE49-F238E27FC236}">
                <a16:creationId xmlns:a16="http://schemas.microsoft.com/office/drawing/2014/main" id="{C01E5078-A45D-F827-0558-5CB8BD250B8C}"/>
              </a:ext>
            </a:extLst>
          </p:cNvPr>
          <p:cNvSpPr>
            <a:spLocks noGrp="1" noRot="1" noChangeAspect="1" noMove="1" noResize="1" noEditPoints="1" noAdjustHandles="1" noChangeArrowheads="1" noChangeShapeType="1" noTextEdit="1"/>
          </p:cNvSpPr>
          <p:nvPr/>
        </p:nvSpPr>
        <p:spPr>
          <a:xfrm>
            <a:off x="641350" y="623888"/>
            <a:ext cx="10906125" cy="560705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125" name="TextBox 2">
            <a:extLst>
              <a:ext uri="{FF2B5EF4-FFF2-40B4-BE49-F238E27FC236}">
                <a16:creationId xmlns:a16="http://schemas.microsoft.com/office/drawing/2014/main" id="{10A9CB17-5134-899D-0797-62862568ECCC}"/>
              </a:ext>
            </a:extLst>
          </p:cNvPr>
          <p:cNvSpPr txBox="1">
            <a:spLocks noChangeArrowheads="1"/>
          </p:cNvSpPr>
          <p:nvPr/>
        </p:nvSpPr>
        <p:spPr bwMode="auto">
          <a:xfrm>
            <a:off x="1089025" y="2028825"/>
            <a:ext cx="100139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28600">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lnSpc>
                <a:spcPct val="90000"/>
              </a:lnSpc>
              <a:spcAft>
                <a:spcPts val="600"/>
              </a:spcAft>
              <a:buFont typeface="Arial" panose="020B0604020202020204" pitchFamily="34" charset="0"/>
              <a:buChar char="•"/>
            </a:pPr>
            <a:r>
              <a:rPr lang="en-US" altLang="en-US" sz="1600" b="1" dirty="0"/>
              <a:t>User Flow Diagrams:</a:t>
            </a:r>
            <a:r>
              <a:rPr lang="en-US" altLang="en-US" sz="1600" dirty="0"/>
              <a:t> User flow diagrams are visual tools used to map out the steps a user takes to complete a specific task within an application or website. They help in understanding the user's journey from the initial entry point to the final goal. Key components include:</a:t>
            </a:r>
          </a:p>
          <a:p>
            <a:pPr eaLnBrk="1" hangingPunct="1">
              <a:lnSpc>
                <a:spcPct val="90000"/>
              </a:lnSpc>
              <a:spcAft>
                <a:spcPts val="600"/>
              </a:spcAft>
              <a:buFont typeface="Arial" panose="020B0604020202020204" pitchFamily="34" charset="0"/>
              <a:buChar char="•"/>
            </a:pPr>
            <a:r>
              <a:rPr lang="en-US" altLang="en-US" sz="1600" b="1" dirty="0"/>
              <a:t>Entry Points:</a:t>
            </a:r>
            <a:r>
              <a:rPr lang="en-US" altLang="en-US" sz="1600" dirty="0"/>
              <a:t> Starting locations like the homepage or login page.</a:t>
            </a:r>
          </a:p>
          <a:p>
            <a:pPr eaLnBrk="1" hangingPunct="1">
              <a:lnSpc>
                <a:spcPct val="90000"/>
              </a:lnSpc>
              <a:spcAft>
                <a:spcPts val="600"/>
              </a:spcAft>
              <a:buFont typeface="Arial" panose="020B0604020202020204" pitchFamily="34" charset="0"/>
              <a:buChar char="•"/>
            </a:pPr>
            <a:r>
              <a:rPr lang="en-US" altLang="en-US" sz="1600" b="1" dirty="0"/>
              <a:t>Steps/Actions:</a:t>
            </a:r>
            <a:r>
              <a:rPr lang="en-US" altLang="en-US" sz="1600" dirty="0"/>
              <a:t> The sequence of interactions, such as navigating through forms or clicking buttons.</a:t>
            </a:r>
          </a:p>
          <a:p>
            <a:pPr eaLnBrk="1" hangingPunct="1">
              <a:lnSpc>
                <a:spcPct val="90000"/>
              </a:lnSpc>
              <a:spcAft>
                <a:spcPts val="600"/>
              </a:spcAft>
              <a:buFont typeface="Arial" panose="020B0604020202020204" pitchFamily="34" charset="0"/>
              <a:buChar char="•"/>
            </a:pPr>
            <a:r>
              <a:rPr lang="en-US" altLang="en-US" sz="1600" b="1" dirty="0"/>
              <a:t>Decision Points:</a:t>
            </a:r>
            <a:r>
              <a:rPr lang="en-US" altLang="en-US" sz="1600" dirty="0"/>
              <a:t> Moments where users make choices that affect their path, such as selecting payment options.</a:t>
            </a:r>
          </a:p>
          <a:p>
            <a:pPr eaLnBrk="1" hangingPunct="1">
              <a:lnSpc>
                <a:spcPct val="90000"/>
              </a:lnSpc>
              <a:spcAft>
                <a:spcPts val="600"/>
              </a:spcAft>
              <a:buFont typeface="Arial" panose="020B0604020202020204" pitchFamily="34" charset="0"/>
              <a:buChar char="•"/>
            </a:pPr>
            <a:r>
              <a:rPr lang="en-US" altLang="en-US" sz="1600" b="1" dirty="0"/>
              <a:t>End Points:</a:t>
            </a:r>
            <a:r>
              <a:rPr lang="en-US" altLang="en-US" sz="1600" dirty="0"/>
              <a:t> The final outcomes like a successful purchase or account creation.</a:t>
            </a:r>
          </a:p>
          <a:p>
            <a:pPr eaLnBrk="1" hangingPunct="1">
              <a:lnSpc>
                <a:spcPct val="90000"/>
              </a:lnSpc>
              <a:spcAft>
                <a:spcPts val="600"/>
              </a:spcAft>
              <a:buFont typeface="Arial" panose="020B0604020202020204" pitchFamily="34" charset="0"/>
              <a:buChar char="•"/>
            </a:pPr>
            <a:r>
              <a:rPr lang="en-US" altLang="en-US" sz="1600" b="1" dirty="0"/>
              <a:t>Benefits: </a:t>
            </a:r>
            <a:r>
              <a:rPr lang="en-US" altLang="en-US" sz="1600" b="1" dirty="0">
                <a:sym typeface="Wingdings" pitchFamily="2" charset="2"/>
              </a:rPr>
              <a:t></a:t>
            </a:r>
            <a:endParaRPr lang="en-US" altLang="en-US" sz="1600" dirty="0"/>
          </a:p>
          <a:p>
            <a:pPr eaLnBrk="1" hangingPunct="1">
              <a:lnSpc>
                <a:spcPct val="90000"/>
              </a:lnSpc>
              <a:spcAft>
                <a:spcPts val="600"/>
              </a:spcAft>
              <a:buFont typeface="Arial" panose="020B0604020202020204" pitchFamily="34" charset="0"/>
              <a:buChar char="•"/>
            </a:pPr>
            <a:r>
              <a:rPr lang="en-US" altLang="en-US" sz="1600" b="1" dirty="0"/>
              <a:t>Clarity:</a:t>
            </a:r>
            <a:r>
              <a:rPr lang="en-US" altLang="en-US" sz="1600" dirty="0"/>
              <a:t> Provides a clear visualization of user journeys and interactions.</a:t>
            </a:r>
          </a:p>
          <a:p>
            <a:pPr eaLnBrk="1" hangingPunct="1">
              <a:lnSpc>
                <a:spcPct val="90000"/>
              </a:lnSpc>
              <a:spcAft>
                <a:spcPts val="600"/>
              </a:spcAft>
              <a:buFont typeface="Arial" panose="020B0604020202020204" pitchFamily="34" charset="0"/>
              <a:buChar char="•"/>
            </a:pPr>
            <a:r>
              <a:rPr lang="en-US" altLang="en-US" sz="1600" b="1" dirty="0"/>
              <a:t>Efficiency:</a:t>
            </a:r>
            <a:r>
              <a:rPr lang="en-US" altLang="en-US" sz="1600" dirty="0"/>
              <a:t> Identifies potential bottlenecks and areas for improvement.</a:t>
            </a:r>
          </a:p>
          <a:p>
            <a:pPr eaLnBrk="1" hangingPunct="1">
              <a:lnSpc>
                <a:spcPct val="90000"/>
              </a:lnSpc>
              <a:spcAft>
                <a:spcPts val="600"/>
              </a:spcAft>
              <a:buFont typeface="Arial" panose="020B0604020202020204" pitchFamily="34" charset="0"/>
              <a:buChar char="•"/>
            </a:pPr>
            <a:r>
              <a:rPr lang="en-US" altLang="en-US" sz="1600" b="1" dirty="0"/>
              <a:t>Alignment:</a:t>
            </a:r>
            <a:r>
              <a:rPr lang="en-US" altLang="en-US" sz="1600" dirty="0"/>
              <a:t> Ensures team members have a shared understanding of user pathways.</a:t>
            </a:r>
          </a:p>
        </p:txBody>
      </p:sp>
      <p:sp>
        <p:nvSpPr>
          <p:cNvPr id="5126" name="TextBox 3">
            <a:extLst>
              <a:ext uri="{FF2B5EF4-FFF2-40B4-BE49-F238E27FC236}">
                <a16:creationId xmlns:a16="http://schemas.microsoft.com/office/drawing/2014/main" id="{300A0E30-0F81-9CD4-9A2B-AFD452B1A6E5}"/>
              </a:ext>
            </a:extLst>
          </p:cNvPr>
          <p:cNvSpPr txBox="1">
            <a:spLocks noChangeArrowheads="1"/>
          </p:cNvSpPr>
          <p:nvPr/>
        </p:nvSpPr>
        <p:spPr bwMode="auto">
          <a:xfrm>
            <a:off x="3373694" y="241444"/>
            <a:ext cx="4914899"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spcAft>
                <a:spcPts val="600"/>
              </a:spcAft>
            </a:pPr>
            <a:endParaRPr lang="en-US" altLang="en-US" dirty="0"/>
          </a:p>
          <a:p>
            <a:pPr algn="ctr" eaLnBrk="1" hangingPunct="1">
              <a:spcAft>
                <a:spcPts val="600"/>
              </a:spcAft>
            </a:pPr>
            <a:r>
              <a:rPr lang="en-US" altLang="en-US" sz="2800" b="1" u="sng" dirty="0">
                <a:solidFill>
                  <a:schemeClr val="bg1">
                    <a:lumMod val="95000"/>
                    <a:lumOff val="5000"/>
                  </a:schemeClr>
                </a:solidFill>
                <a:latin typeface="Al Tarikh" pitchFamily="2" charset="-78"/>
                <a:cs typeface="Al Tarikh" pitchFamily="2" charset="-78"/>
              </a:rPr>
              <a:t>CA-2</a:t>
            </a:r>
          </a:p>
          <a:p>
            <a:pPr algn="ctr" eaLnBrk="1" hangingPunct="1">
              <a:spcAft>
                <a:spcPts val="600"/>
              </a:spcAft>
            </a:pPr>
            <a:r>
              <a:rPr lang="en-US" altLang="en-US" sz="2800" b="1" u="sng" dirty="0">
                <a:solidFill>
                  <a:schemeClr val="bg1">
                    <a:lumMod val="95000"/>
                    <a:lumOff val="5000"/>
                  </a:schemeClr>
                </a:solidFill>
                <a:latin typeface="Al Tarikh" pitchFamily="2" charset="-78"/>
                <a:cs typeface="Al Tarikh" pitchFamily="2" charset="-78"/>
              </a:rPr>
              <a:t>Understanding User Flow Diagrams</a:t>
            </a:r>
          </a:p>
          <a:p>
            <a:pPr eaLnBrk="1" hangingPunct="1">
              <a:spcAft>
                <a:spcPts val="600"/>
              </a:spcAft>
            </a:pPr>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2BDD9F-3CA5-8455-D745-4EBBE2DF762E}"/>
              </a:ext>
            </a:extLst>
          </p:cNvPr>
          <p:cNvSpPr txBox="1"/>
          <p:nvPr/>
        </p:nvSpPr>
        <p:spPr>
          <a:xfrm>
            <a:off x="1415846" y="6488668"/>
            <a:ext cx="10019071" cy="369332"/>
          </a:xfrm>
          <a:prstGeom prst="rect">
            <a:avLst/>
          </a:prstGeom>
          <a:noFill/>
        </p:spPr>
        <p:txBody>
          <a:bodyPr wrap="square" rtlCol="0">
            <a:spAutoFit/>
          </a:bodyPr>
          <a:lstStyle/>
          <a:p>
            <a:r>
              <a:rPr lang="en-US" b="1" dirty="0">
                <a:solidFill>
                  <a:schemeClr val="bg1">
                    <a:lumMod val="95000"/>
                    <a:lumOff val="5000"/>
                  </a:schemeClr>
                </a:solidFill>
                <a:hlinkClick r:id="rId3">
                  <a:extLst>
                    <a:ext uri="{A12FA001-AC4F-418D-AE19-62706E023703}">
                      <ahyp:hlinkClr xmlns:ahyp="http://schemas.microsoft.com/office/drawing/2018/hyperlinkcolor" val="tx"/>
                    </a:ext>
                  </a:extLst>
                </a:hlinkClick>
              </a:rPr>
              <a:t>Information Architecture &amp; Indexation - online food dilivery12207821 – </a:t>
            </a:r>
            <a:r>
              <a:rPr lang="en-US" b="1" dirty="0" err="1">
                <a:solidFill>
                  <a:schemeClr val="bg1">
                    <a:lumMod val="95000"/>
                    <a:lumOff val="5000"/>
                  </a:schemeClr>
                </a:solidFill>
                <a:hlinkClick r:id="rId3">
                  <a:extLst>
                    <a:ext uri="{A12FA001-AC4F-418D-AE19-62706E023703}">
                      <ahyp:hlinkClr xmlns:ahyp="http://schemas.microsoft.com/office/drawing/2018/hyperlinkcolor" val="tx"/>
                    </a:ext>
                  </a:extLst>
                </a:hlinkClick>
              </a:rPr>
              <a:t>FigJam</a:t>
            </a:r>
            <a:endParaRPr lang="en-US" b="1" dirty="0">
              <a:solidFill>
                <a:schemeClr val="bg1">
                  <a:lumMod val="95000"/>
                  <a:lumOff val="5000"/>
                </a:schemeClr>
              </a:solidFill>
            </a:endParaRPr>
          </a:p>
        </p:txBody>
      </p:sp>
      <p:sp>
        <p:nvSpPr>
          <p:cNvPr id="7" name="TextBox 6">
            <a:extLst>
              <a:ext uri="{FF2B5EF4-FFF2-40B4-BE49-F238E27FC236}">
                <a16:creationId xmlns:a16="http://schemas.microsoft.com/office/drawing/2014/main" id="{09692775-1CDC-3FE7-6403-0D6FD50E6E6E}"/>
              </a:ext>
            </a:extLst>
          </p:cNvPr>
          <p:cNvSpPr txBox="1"/>
          <p:nvPr/>
        </p:nvSpPr>
        <p:spPr>
          <a:xfrm>
            <a:off x="4404852" y="52852"/>
            <a:ext cx="6086168" cy="646331"/>
          </a:xfrm>
          <a:prstGeom prst="rect">
            <a:avLst/>
          </a:prstGeom>
          <a:noFill/>
        </p:spPr>
        <p:txBody>
          <a:bodyPr wrap="square" rtlCol="0">
            <a:spAutoFit/>
          </a:bodyPr>
          <a:lstStyle/>
          <a:p>
            <a:r>
              <a:rPr lang="en-US" b="1" u="sng" dirty="0">
                <a:solidFill>
                  <a:schemeClr val="bg1">
                    <a:lumMod val="95000"/>
                    <a:lumOff val="5000"/>
                  </a:schemeClr>
                </a:solidFill>
              </a:rPr>
              <a:t>Information Architecture &amp; Indexation </a:t>
            </a:r>
          </a:p>
          <a:p>
            <a:endParaRPr lang="en-US" b="1" dirty="0">
              <a:solidFill>
                <a:schemeClr val="bg1">
                  <a:lumMod val="95000"/>
                  <a:lumOff val="5000"/>
                </a:schemeClr>
              </a:solidFill>
            </a:endParaRPr>
          </a:p>
        </p:txBody>
      </p:sp>
      <p:pic>
        <p:nvPicPr>
          <p:cNvPr id="12" name="Content Placeholder 11" descr="A diagram of a company&#10;&#10;Description automatically generated">
            <a:extLst>
              <a:ext uri="{FF2B5EF4-FFF2-40B4-BE49-F238E27FC236}">
                <a16:creationId xmlns:a16="http://schemas.microsoft.com/office/drawing/2014/main" id="{3FC12189-60E3-3D81-E508-6D5F7D190CD0}"/>
              </a:ext>
            </a:extLst>
          </p:cNvPr>
          <p:cNvPicPr>
            <a:picLocks noGrp="1" noChangeAspect="1"/>
          </p:cNvPicPr>
          <p:nvPr>
            <p:ph idx="1"/>
          </p:nvPr>
        </p:nvPicPr>
        <p:blipFill>
          <a:blip r:embed="rId4"/>
          <a:stretch>
            <a:fillRect/>
          </a:stretch>
        </p:blipFill>
        <p:spPr>
          <a:xfrm>
            <a:off x="847812" y="388614"/>
            <a:ext cx="10395921" cy="6153311"/>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descr="&quot;&quot;">
            <a:extLst>
              <a:ext uri="{FF2B5EF4-FFF2-40B4-BE49-F238E27FC236}">
                <a16:creationId xmlns:a16="http://schemas.microsoft.com/office/drawing/2014/main" id="{0AC20DCC-9FF5-5876-486B-278E7467539F}"/>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ight Triangle 19" descr="&quot;&quot;">
            <a:extLst>
              <a:ext uri="{FF2B5EF4-FFF2-40B4-BE49-F238E27FC236}">
                <a16:creationId xmlns:a16="http://schemas.microsoft.com/office/drawing/2014/main" id="{BAF3FADF-C808-8E0E-8A70-5F8D0E66AA72}"/>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2" name="Rectangle 21" descr="&quot;&quot;">
            <a:extLst>
              <a:ext uri="{FF2B5EF4-FFF2-40B4-BE49-F238E27FC236}">
                <a16:creationId xmlns:a16="http://schemas.microsoft.com/office/drawing/2014/main" id="{70C29F5C-898E-01F8-B9A0-202C0E7168BD}"/>
              </a:ext>
            </a:extLst>
          </p:cNvPr>
          <p:cNvSpPr>
            <a:spLocks noGrp="1" noRot="1" noChangeAspect="1" noMove="1" noResize="1" noEditPoints="1" noAdjustHandles="1" noChangeArrowheads="1" noChangeShapeType="1" noTextEdit="1"/>
          </p:cNvSpPr>
          <p:nvPr/>
        </p:nvSpPr>
        <p:spPr>
          <a:xfrm>
            <a:off x="641350" y="623888"/>
            <a:ext cx="10906125" cy="560705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49" name="TextBox 2">
            <a:extLst>
              <a:ext uri="{FF2B5EF4-FFF2-40B4-BE49-F238E27FC236}">
                <a16:creationId xmlns:a16="http://schemas.microsoft.com/office/drawing/2014/main" id="{781AA424-3D4B-0FA3-B74C-C44D636396B2}"/>
              </a:ext>
            </a:extLst>
          </p:cNvPr>
          <p:cNvSpPr txBox="1">
            <a:spLocks noChangeArrowheads="1"/>
          </p:cNvSpPr>
          <p:nvPr/>
        </p:nvSpPr>
        <p:spPr bwMode="auto">
          <a:xfrm>
            <a:off x="1139825" y="1935163"/>
            <a:ext cx="990917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28600">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lnSpc>
                <a:spcPct val="90000"/>
              </a:lnSpc>
              <a:spcAft>
                <a:spcPts val="600"/>
              </a:spcAft>
              <a:buFont typeface="Arial" panose="020B0604020202020204" pitchFamily="34" charset="0"/>
              <a:buChar char="•"/>
            </a:pPr>
            <a:r>
              <a:rPr lang="en-US" altLang="en-US" b="1"/>
              <a:t>Information Architecture (IA):</a:t>
            </a:r>
            <a:r>
              <a:rPr lang="en-US" altLang="en-US"/>
              <a:t> Information architecture is the structural design of information environments. It organizes and labels content to help users find information and complete tasks efficiently. Core elements include:</a:t>
            </a:r>
          </a:p>
          <a:p>
            <a:pPr eaLnBrk="1" hangingPunct="1">
              <a:lnSpc>
                <a:spcPct val="90000"/>
              </a:lnSpc>
              <a:spcAft>
                <a:spcPts val="600"/>
              </a:spcAft>
              <a:buFont typeface="Arial" panose="020B0604020202020204" pitchFamily="34" charset="0"/>
              <a:buChar char="•"/>
            </a:pPr>
            <a:r>
              <a:rPr lang="en-US" altLang="en-US" b="1"/>
              <a:t>Content Inventory:</a:t>
            </a:r>
            <a:r>
              <a:rPr lang="en-US" altLang="en-US"/>
              <a:t> A comprehensive list of all content types and their relationships.</a:t>
            </a:r>
          </a:p>
          <a:p>
            <a:pPr eaLnBrk="1" hangingPunct="1">
              <a:lnSpc>
                <a:spcPct val="90000"/>
              </a:lnSpc>
              <a:spcAft>
                <a:spcPts val="600"/>
              </a:spcAft>
              <a:buFont typeface="Arial" panose="020B0604020202020204" pitchFamily="34" charset="0"/>
              <a:buChar char="•"/>
            </a:pPr>
            <a:r>
              <a:rPr lang="en-US" altLang="en-US" b="1"/>
              <a:t>Sitemaps:</a:t>
            </a:r>
            <a:r>
              <a:rPr lang="en-US" altLang="en-US"/>
              <a:t> Diagrams showing the hierarchical structure of the site.</a:t>
            </a:r>
          </a:p>
          <a:p>
            <a:pPr eaLnBrk="1" hangingPunct="1">
              <a:lnSpc>
                <a:spcPct val="90000"/>
              </a:lnSpc>
              <a:spcAft>
                <a:spcPts val="600"/>
              </a:spcAft>
              <a:buFont typeface="Arial" panose="020B0604020202020204" pitchFamily="34" charset="0"/>
              <a:buChar char="•"/>
            </a:pPr>
            <a:r>
              <a:rPr lang="en-US" altLang="en-US" b="1"/>
              <a:t>Wireframes:</a:t>
            </a:r>
            <a:r>
              <a:rPr lang="en-US" altLang="en-US"/>
              <a:t> Basic layouts of page elements to illustrate content placement.</a:t>
            </a:r>
          </a:p>
          <a:p>
            <a:pPr eaLnBrk="1" hangingPunct="1">
              <a:lnSpc>
                <a:spcPct val="90000"/>
              </a:lnSpc>
              <a:spcAft>
                <a:spcPts val="600"/>
              </a:spcAft>
              <a:buFont typeface="Arial" panose="020B0604020202020204" pitchFamily="34" charset="0"/>
              <a:buChar char="•"/>
            </a:pPr>
            <a:r>
              <a:rPr lang="en-US" altLang="en-US" b="1"/>
              <a:t>Navigation Systems:</a:t>
            </a:r>
            <a:r>
              <a:rPr lang="en-US" altLang="en-US"/>
              <a:t> Tools like menus and search functions that aid in content discovery.</a:t>
            </a:r>
          </a:p>
          <a:p>
            <a:pPr eaLnBrk="1" hangingPunct="1">
              <a:lnSpc>
                <a:spcPct val="90000"/>
              </a:lnSpc>
              <a:spcAft>
                <a:spcPts val="600"/>
              </a:spcAft>
              <a:buFont typeface="Arial" panose="020B0604020202020204" pitchFamily="34" charset="0"/>
              <a:buChar char="•"/>
            </a:pPr>
            <a:r>
              <a:rPr lang="en-US" altLang="en-US" b="1"/>
              <a:t>Benefits: </a:t>
            </a:r>
            <a:r>
              <a:rPr lang="en-US" altLang="en-US" b="1">
                <a:sym typeface="Wingdings" pitchFamily="2" charset="2"/>
              </a:rPr>
              <a:t></a:t>
            </a:r>
            <a:endParaRPr lang="en-US" altLang="en-US"/>
          </a:p>
          <a:p>
            <a:pPr eaLnBrk="1" hangingPunct="1">
              <a:lnSpc>
                <a:spcPct val="90000"/>
              </a:lnSpc>
              <a:spcAft>
                <a:spcPts val="600"/>
              </a:spcAft>
              <a:buFont typeface="Arial" panose="020B0604020202020204" pitchFamily="34" charset="0"/>
              <a:buChar char="•"/>
            </a:pPr>
            <a:r>
              <a:rPr lang="en-US" altLang="en-US" b="1"/>
              <a:t>User Experience:</a:t>
            </a:r>
            <a:r>
              <a:rPr lang="en-US" altLang="en-US"/>
              <a:t> Enhances usability by making navigation intuitive and content accessible.</a:t>
            </a:r>
          </a:p>
          <a:p>
            <a:pPr eaLnBrk="1" hangingPunct="1">
              <a:lnSpc>
                <a:spcPct val="90000"/>
              </a:lnSpc>
              <a:spcAft>
                <a:spcPts val="600"/>
              </a:spcAft>
              <a:buFont typeface="Arial" panose="020B0604020202020204" pitchFamily="34" charset="0"/>
              <a:buChar char="•"/>
            </a:pPr>
            <a:r>
              <a:rPr lang="en-US" altLang="en-US" b="1"/>
              <a:t>Consistency:</a:t>
            </a:r>
            <a:r>
              <a:rPr lang="en-US" altLang="en-US"/>
              <a:t> Maintains a coherent structure across different sections of a product.</a:t>
            </a:r>
          </a:p>
          <a:p>
            <a:pPr eaLnBrk="1" hangingPunct="1">
              <a:lnSpc>
                <a:spcPct val="90000"/>
              </a:lnSpc>
              <a:spcAft>
                <a:spcPts val="600"/>
              </a:spcAft>
              <a:buFont typeface="Arial" panose="020B0604020202020204" pitchFamily="34" charset="0"/>
              <a:buChar char="•"/>
            </a:pPr>
            <a:r>
              <a:rPr lang="en-US" altLang="en-US" b="1"/>
              <a:t>Scalability:</a:t>
            </a:r>
            <a:r>
              <a:rPr lang="en-US" altLang="en-US"/>
              <a:t> Simplifies updates and expansion as new content is added.</a:t>
            </a:r>
          </a:p>
        </p:txBody>
      </p:sp>
      <p:sp>
        <p:nvSpPr>
          <p:cNvPr id="6150" name="TextBox 3">
            <a:extLst>
              <a:ext uri="{FF2B5EF4-FFF2-40B4-BE49-F238E27FC236}">
                <a16:creationId xmlns:a16="http://schemas.microsoft.com/office/drawing/2014/main" id="{CFAE13CF-D0DB-5467-5359-073B01B65CE4}"/>
              </a:ext>
            </a:extLst>
          </p:cNvPr>
          <p:cNvSpPr txBox="1">
            <a:spLocks noChangeArrowheads="1"/>
          </p:cNvSpPr>
          <p:nvPr/>
        </p:nvSpPr>
        <p:spPr bwMode="auto">
          <a:xfrm>
            <a:off x="2849563" y="957263"/>
            <a:ext cx="7003327"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spcAft>
                <a:spcPts val="600"/>
              </a:spcAft>
            </a:pPr>
            <a:r>
              <a:rPr lang="en-US" altLang="en-US" sz="2800" b="1" u="sng" dirty="0">
                <a:solidFill>
                  <a:schemeClr val="bg1">
                    <a:lumMod val="95000"/>
                    <a:lumOff val="5000"/>
                  </a:schemeClr>
                </a:solidFill>
                <a:latin typeface="Al Tarikh" pitchFamily="2" charset="-78"/>
                <a:cs typeface="Al Tarikh" pitchFamily="2" charset="-78"/>
              </a:rPr>
              <a:t>Understanding Information Architecture</a:t>
            </a:r>
          </a:p>
          <a:p>
            <a:pPr eaLnBrk="1" hangingPunct="1">
              <a:spcAft>
                <a:spcPts val="600"/>
              </a:spcAft>
            </a:pP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63089ACB-BE72-3D4D-55D5-AA2A538BA2BA}"/>
              </a:ext>
            </a:extLst>
          </p:cNvPr>
          <p:cNvSpPr>
            <a:spLocks noGrp="1" noChangeArrowheads="1"/>
          </p:cNvSpPr>
          <p:nvPr>
            <p:ph type="ctrTitle"/>
          </p:nvPr>
        </p:nvSpPr>
        <p:spPr>
          <a:xfrm>
            <a:off x="1376363" y="533400"/>
            <a:ext cx="9144000" cy="927100"/>
          </a:xfrm>
        </p:spPr>
        <p:txBody>
          <a:bodyPr/>
          <a:lstStyle/>
          <a:p>
            <a:r>
              <a:rPr lang="en-US" altLang="en-US" sz="3200" b="1" u="sng" dirty="0">
                <a:solidFill>
                  <a:schemeClr val="bg1"/>
                </a:solidFill>
                <a:latin typeface="Al Tarikh" pitchFamily="2" charset="-78"/>
                <a:cs typeface="Al Tarikh" pitchFamily="2" charset="-78"/>
              </a:rPr>
              <a:t>USER FLOW DIAGRAM :</a:t>
            </a:r>
          </a:p>
        </p:txBody>
      </p:sp>
      <p:sp>
        <p:nvSpPr>
          <p:cNvPr id="11266" name="Subtitle 2">
            <a:extLst>
              <a:ext uri="{FF2B5EF4-FFF2-40B4-BE49-F238E27FC236}">
                <a16:creationId xmlns:a16="http://schemas.microsoft.com/office/drawing/2014/main" id="{7DB59E92-2F76-ED6C-B30D-9B08CA23E9F7}"/>
              </a:ext>
            </a:extLst>
          </p:cNvPr>
          <p:cNvSpPr>
            <a:spLocks noGrp="1" noChangeArrowheads="1"/>
          </p:cNvSpPr>
          <p:nvPr>
            <p:ph type="subTitle" idx="1"/>
          </p:nvPr>
        </p:nvSpPr>
        <p:spPr>
          <a:xfrm>
            <a:off x="1376363" y="2162175"/>
            <a:ext cx="10142537" cy="1655763"/>
          </a:xfrm>
        </p:spPr>
        <p:txBody>
          <a:bodyPr/>
          <a:lstStyle/>
          <a:p>
            <a:r>
              <a:rPr lang="en-US" altLang="en-US" dirty="0">
                <a:solidFill>
                  <a:srgbClr val="00B0F0"/>
                </a:solidFill>
                <a:hlinkClick r:id="rId2">
                  <a:extLst>
                    <a:ext uri="{A12FA001-AC4F-418D-AE19-62706E023703}">
                      <ahyp:hlinkClr xmlns:ahyp="http://schemas.microsoft.com/office/drawing/2018/hyperlinkcolor" val="tx"/>
                    </a:ext>
                  </a:extLst>
                </a:hlinkClick>
              </a:rPr>
              <a:t>https://www.figma.com/board/HGWszLbQUr7XncRJ4g4QLC/UserflowDiagramvivekkumar12211884CA-2?t=3v855Yo6LL0rheFZ-6</a:t>
            </a:r>
            <a:endParaRPr lang="en-US" altLang="en-US" dirty="0">
              <a:solidFill>
                <a:srgbClr val="00B0F0"/>
              </a:solidFill>
            </a:endParaRPr>
          </a:p>
        </p:txBody>
      </p:sp>
      <p:sp>
        <p:nvSpPr>
          <p:cNvPr id="11267" name="TextBox 3">
            <a:extLst>
              <a:ext uri="{FF2B5EF4-FFF2-40B4-BE49-F238E27FC236}">
                <a16:creationId xmlns:a16="http://schemas.microsoft.com/office/drawing/2014/main" id="{DB7FFD32-AC16-6CEF-E39C-3C4DAE83FB78}"/>
              </a:ext>
            </a:extLst>
          </p:cNvPr>
          <p:cNvSpPr txBox="1">
            <a:spLocks noChangeArrowheads="1"/>
          </p:cNvSpPr>
          <p:nvPr/>
        </p:nvSpPr>
        <p:spPr bwMode="auto">
          <a:xfrm>
            <a:off x="1242244" y="1666419"/>
            <a:ext cx="1871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u="sng" dirty="0">
                <a:solidFill>
                  <a:schemeClr val="bg1"/>
                </a:solidFill>
              </a:rPr>
              <a:t>LINK OF FIGMA </a:t>
            </a:r>
            <a:r>
              <a:rPr lang="en-US" altLang="en-US" u="sng" dirty="0">
                <a:solidFill>
                  <a:schemeClr val="bg1"/>
                </a:solidFill>
                <a:sym typeface="Wingdings" pitchFamily="2" charset="2"/>
              </a:rPr>
              <a:t>:</a:t>
            </a:r>
            <a:endParaRPr lang="en-US" altLang="en-US" u="sng" dirty="0">
              <a:solidFill>
                <a:schemeClr val="bg1"/>
              </a:solidFill>
            </a:endParaRPr>
          </a:p>
        </p:txBody>
      </p:sp>
      <p:sp>
        <p:nvSpPr>
          <p:cNvPr id="11268" name="TextBox 7">
            <a:extLst>
              <a:ext uri="{FF2B5EF4-FFF2-40B4-BE49-F238E27FC236}">
                <a16:creationId xmlns:a16="http://schemas.microsoft.com/office/drawing/2014/main" id="{A42124CC-C926-4CD9-1EB4-BED1175920BD}"/>
              </a:ext>
            </a:extLst>
          </p:cNvPr>
          <p:cNvSpPr txBox="1">
            <a:spLocks noChangeArrowheads="1"/>
          </p:cNvSpPr>
          <p:nvPr/>
        </p:nvSpPr>
        <p:spPr bwMode="auto">
          <a:xfrm>
            <a:off x="673100" y="3622676"/>
            <a:ext cx="98472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algn="ctr" eaLnBrk="1" hangingPunct="1"/>
            <a:r>
              <a:rPr lang="en-US" altLang="en-US" sz="3200" b="1" u="sng" dirty="0">
                <a:solidFill>
                  <a:schemeClr val="bg1">
                    <a:lumMod val="95000"/>
                    <a:lumOff val="5000"/>
                  </a:schemeClr>
                </a:solidFill>
                <a:latin typeface="Al Tarikh" pitchFamily="2" charset="-78"/>
                <a:cs typeface="Al Tarikh" pitchFamily="2" charset="-78"/>
              </a:rPr>
              <a:t>INFORMATION &amp; ARTITECTURE DIAGRAM </a:t>
            </a:r>
            <a:endParaRPr lang="en-US" altLang="en-US" sz="3200" dirty="0">
              <a:solidFill>
                <a:schemeClr val="bg1">
                  <a:lumMod val="95000"/>
                  <a:lumOff val="5000"/>
                </a:schemeClr>
              </a:solidFill>
            </a:endParaRPr>
          </a:p>
        </p:txBody>
      </p:sp>
      <p:sp>
        <p:nvSpPr>
          <p:cNvPr id="11269" name="TextBox 9">
            <a:extLst>
              <a:ext uri="{FF2B5EF4-FFF2-40B4-BE49-F238E27FC236}">
                <a16:creationId xmlns:a16="http://schemas.microsoft.com/office/drawing/2014/main" id="{DF1A406F-A770-4AFB-0849-FB5720A50E2A}"/>
              </a:ext>
            </a:extLst>
          </p:cNvPr>
          <p:cNvSpPr txBox="1">
            <a:spLocks noChangeArrowheads="1"/>
          </p:cNvSpPr>
          <p:nvPr/>
        </p:nvSpPr>
        <p:spPr bwMode="auto">
          <a:xfrm>
            <a:off x="1376363" y="4333875"/>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u="sng" dirty="0">
                <a:solidFill>
                  <a:schemeClr val="bg1"/>
                </a:solidFill>
              </a:rPr>
              <a:t>LINK OF FIGMA </a:t>
            </a:r>
            <a:r>
              <a:rPr lang="en-US" altLang="en-US" u="sng" dirty="0">
                <a:solidFill>
                  <a:schemeClr val="bg1"/>
                </a:solidFill>
                <a:sym typeface="Wingdings" pitchFamily="2" charset="2"/>
              </a:rPr>
              <a:t>:</a:t>
            </a:r>
            <a:endParaRPr lang="en-US" altLang="en-US" u="sng" dirty="0">
              <a:solidFill>
                <a:schemeClr val="bg1"/>
              </a:solidFill>
            </a:endParaRPr>
          </a:p>
        </p:txBody>
      </p:sp>
      <p:sp>
        <p:nvSpPr>
          <p:cNvPr id="11270" name="TextBox 10">
            <a:extLst>
              <a:ext uri="{FF2B5EF4-FFF2-40B4-BE49-F238E27FC236}">
                <a16:creationId xmlns:a16="http://schemas.microsoft.com/office/drawing/2014/main" id="{223C521E-9BCE-50A5-E8F8-881ADE906B28}"/>
              </a:ext>
            </a:extLst>
          </p:cNvPr>
          <p:cNvSpPr txBox="1">
            <a:spLocks noChangeArrowheads="1"/>
          </p:cNvSpPr>
          <p:nvPr/>
        </p:nvSpPr>
        <p:spPr bwMode="auto">
          <a:xfrm>
            <a:off x="1733550" y="4897438"/>
            <a:ext cx="87868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r>
              <a:rPr lang="en-US" altLang="en-US" sz="2400" dirty="0">
                <a:solidFill>
                  <a:srgbClr val="00B0F0"/>
                </a:solidFill>
                <a:hlinkClick r:id="rId3"/>
              </a:rPr>
              <a:t>https://www.figma.com/board/q90IAc7E81q5LVlgQNUvnM/Information-Architecture-%26-Indexation---online-food-dilivery12211884?t=3v855Yo6LL0rheFZ-6</a:t>
            </a:r>
            <a:endParaRPr lang="en-US" altLang="en-US" sz="2400" dirty="0">
              <a:solidFill>
                <a:srgbClr val="00B0F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0B039895-5281-86F7-B0DE-262BE77BBC2E}"/>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ight Triangle 9" descr="&quot;&quot;">
            <a:extLst>
              <a:ext uri="{FF2B5EF4-FFF2-40B4-BE49-F238E27FC236}">
                <a16:creationId xmlns:a16="http://schemas.microsoft.com/office/drawing/2014/main" id="{42EF4FC2-DFC0-2181-5760-75F118E582E8}"/>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Rectangle 11" descr="&quot;&quot;">
            <a:extLst>
              <a:ext uri="{FF2B5EF4-FFF2-40B4-BE49-F238E27FC236}">
                <a16:creationId xmlns:a16="http://schemas.microsoft.com/office/drawing/2014/main" id="{C04E42BD-C78C-8EC8-C434-87162212BA7B}"/>
              </a:ext>
            </a:extLst>
          </p:cNvPr>
          <p:cNvSpPr>
            <a:spLocks noGrp="1" noRot="1" noChangeAspect="1" noMove="1" noResize="1" noEditPoints="1" noAdjustHandles="1" noChangeArrowheads="1" noChangeShapeType="1" noTextEdit="1"/>
          </p:cNvSpPr>
          <p:nvPr/>
        </p:nvSpPr>
        <p:spPr>
          <a:xfrm>
            <a:off x="641350" y="623888"/>
            <a:ext cx="10906125" cy="560705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01" name="TextBox 1">
            <a:extLst>
              <a:ext uri="{FF2B5EF4-FFF2-40B4-BE49-F238E27FC236}">
                <a16:creationId xmlns:a16="http://schemas.microsoft.com/office/drawing/2014/main" id="{BC42D958-A0BC-CC38-5F96-3767E3798F4E}"/>
              </a:ext>
            </a:extLst>
          </p:cNvPr>
          <p:cNvSpPr txBox="1">
            <a:spLocks noChangeArrowheads="1"/>
          </p:cNvSpPr>
          <p:nvPr/>
        </p:nvSpPr>
        <p:spPr bwMode="auto">
          <a:xfrm>
            <a:off x="950046" y="1847292"/>
            <a:ext cx="10535083" cy="4206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28600">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nSpc>
                <a:spcPct val="100000"/>
              </a:lnSpc>
              <a:spcBef>
                <a:spcPct val="0"/>
              </a:spcBef>
              <a:buFontTx/>
              <a:buNone/>
            </a:pPr>
            <a:endParaRPr lang="en-US" altLang="en-US" sz="2000" dirty="0"/>
          </a:p>
          <a:p>
            <a:pPr>
              <a:lnSpc>
                <a:spcPct val="100000"/>
              </a:lnSpc>
              <a:spcBef>
                <a:spcPct val="0"/>
              </a:spcBef>
              <a:buFontTx/>
              <a:buNone/>
            </a:pPr>
            <a:endParaRPr lang="en-US" altLang="en-US" sz="2000" dirty="0"/>
          </a:p>
          <a:p>
            <a:r>
              <a:rPr lang="en-US" sz="2400" dirty="0"/>
              <a:t>As food delivery services on campus grow, creating a user-friendly experience is crucial for students and staff. Common challenges—such as complicated navigation, unclear delivery tracking, and lack of personalization—can frustrate users and delay their food orders.</a:t>
            </a:r>
          </a:p>
          <a:p>
            <a:r>
              <a:rPr lang="en-US" sz="2400" dirty="0"/>
              <a:t>Low-fidelity wireframes help address these issues by allowing designers to visualize the app's structure and functionality early in the process. By focusing on essential elements like simplified navigation, real-time delivery tracking, and mobile optimization, these wireframes aim to enhance the food delivery experience. This foundational step will help create a more efficient and user-friendly platform that meets the needs of campus life.</a:t>
            </a:r>
          </a:p>
          <a:p>
            <a:pPr eaLnBrk="1" hangingPunct="1">
              <a:spcBef>
                <a:spcPct val="0"/>
              </a:spcBef>
              <a:spcAft>
                <a:spcPts val="600"/>
              </a:spcAft>
            </a:pPr>
            <a:endParaRPr lang="en-US" altLang="en-US" sz="2000" dirty="0"/>
          </a:p>
        </p:txBody>
      </p:sp>
      <p:sp>
        <p:nvSpPr>
          <p:cNvPr id="4102" name="TextBox 2">
            <a:extLst>
              <a:ext uri="{FF2B5EF4-FFF2-40B4-BE49-F238E27FC236}">
                <a16:creationId xmlns:a16="http://schemas.microsoft.com/office/drawing/2014/main" id="{71274678-0C59-C245-9B97-680B14620FA8}"/>
              </a:ext>
            </a:extLst>
          </p:cNvPr>
          <p:cNvSpPr txBox="1">
            <a:spLocks noChangeArrowheads="1"/>
          </p:cNvSpPr>
          <p:nvPr/>
        </p:nvSpPr>
        <p:spPr bwMode="auto">
          <a:xfrm>
            <a:off x="3401961" y="623889"/>
            <a:ext cx="4110666"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0000"/>
              </a:lnSpc>
              <a:spcBef>
                <a:spcPct val="0"/>
              </a:spcBef>
              <a:spcAft>
                <a:spcPts val="600"/>
              </a:spcAft>
              <a:buFontTx/>
              <a:buNone/>
            </a:pPr>
            <a:r>
              <a:rPr lang="en-US" altLang="en-US" sz="3600" b="1" u="sng" dirty="0">
                <a:solidFill>
                  <a:schemeClr val="bg1"/>
                </a:solidFill>
                <a:latin typeface="Al Tarikh" pitchFamily="2" charset="-78"/>
                <a:cs typeface="Al Tarikh" pitchFamily="2" charset="-78"/>
              </a:rPr>
              <a:t>CA-3</a:t>
            </a:r>
          </a:p>
          <a:p>
            <a:pPr eaLnBrk="1" hangingPunct="1">
              <a:lnSpc>
                <a:spcPct val="100000"/>
              </a:lnSpc>
              <a:spcBef>
                <a:spcPct val="0"/>
              </a:spcBef>
              <a:spcAft>
                <a:spcPts val="600"/>
              </a:spcAft>
              <a:buFontTx/>
              <a:buNone/>
            </a:pPr>
            <a:r>
              <a:rPr lang="en-US" altLang="en-US" sz="3600" b="1" u="sng" dirty="0">
                <a:solidFill>
                  <a:schemeClr val="bg1"/>
                </a:solidFill>
                <a:latin typeface="Al Tarikh" pitchFamily="2" charset="-78"/>
                <a:cs typeface="Al Tarikh" pitchFamily="2" charset="-78"/>
              </a:rPr>
              <a:t>INTRODUCTION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887ED669-3A6D-A697-78F8-46068E704997}"/>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pic>
        <p:nvPicPr>
          <p:cNvPr id="3" name="Picture 2">
            <a:extLst>
              <a:ext uri="{FF2B5EF4-FFF2-40B4-BE49-F238E27FC236}">
                <a16:creationId xmlns:a16="http://schemas.microsoft.com/office/drawing/2014/main" id="{1EFAE75C-6C65-E27D-EC04-82264A535F4F}"/>
              </a:ext>
            </a:extLst>
          </p:cNvPr>
          <p:cNvPicPr>
            <a:picLocks noChangeAspect="1"/>
          </p:cNvPicPr>
          <p:nvPr/>
        </p:nvPicPr>
        <p:blipFill>
          <a:blip r:embed="rId2"/>
          <a:stretch>
            <a:fillRect/>
          </a:stretch>
        </p:blipFill>
        <p:spPr>
          <a:xfrm>
            <a:off x="714703" y="430924"/>
            <a:ext cx="10646980" cy="612753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9D02346B-CB00-2C1F-AA7A-8014626623BC}"/>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Freeform: Shape 9" descr="&quot;&quot;">
            <a:extLst>
              <a:ext uri="{FF2B5EF4-FFF2-40B4-BE49-F238E27FC236}">
                <a16:creationId xmlns:a16="http://schemas.microsoft.com/office/drawing/2014/main" id="{8B26CA74-2EA7-C41C-54E5-3434028720AA}"/>
              </a:ext>
            </a:extLst>
          </p:cNvPr>
          <p:cNvSpPr>
            <a:spLocks noGrp="1" noRot="1" noChangeAspect="1" noMove="1" noResize="1" noEditPoints="1" noAdjustHandles="1" noChangeArrowheads="1" noChangeShapeType="1" noTextEdit="1"/>
          </p:cNvSpPr>
          <p:nvPr/>
        </p:nvSpPr>
        <p:spPr>
          <a:xfrm>
            <a:off x="322263" y="322263"/>
            <a:ext cx="11545887" cy="6213475"/>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ight Triangle 11" descr="&quot;&quot;">
            <a:extLst>
              <a:ext uri="{FF2B5EF4-FFF2-40B4-BE49-F238E27FC236}">
                <a16:creationId xmlns:a16="http://schemas.microsoft.com/office/drawing/2014/main" id="{3DF26BC7-1472-4764-674C-A13DA9D0037A}"/>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150" name="TextBox 3">
            <a:extLst>
              <a:ext uri="{FF2B5EF4-FFF2-40B4-BE49-F238E27FC236}">
                <a16:creationId xmlns:a16="http://schemas.microsoft.com/office/drawing/2014/main" id="{00C042BB-6D0B-B688-BC0D-3C2CB7FAC883}"/>
              </a:ext>
            </a:extLst>
          </p:cNvPr>
          <p:cNvSpPr txBox="1">
            <a:spLocks noChangeArrowheads="1"/>
          </p:cNvSpPr>
          <p:nvPr/>
        </p:nvSpPr>
        <p:spPr bwMode="auto">
          <a:xfrm>
            <a:off x="2607817" y="1594974"/>
            <a:ext cx="8944027"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r>
              <a:rPr lang="en-US" altLang="en-US" dirty="0"/>
              <a:t>   </a:t>
            </a:r>
            <a:r>
              <a:rPr lang="en-US" altLang="en-US" sz="6600" dirty="0"/>
              <a:t>CA – 3 –Figma Link </a:t>
            </a:r>
          </a:p>
          <a:p>
            <a:br>
              <a:rPr lang="en-US" altLang="en-US" dirty="0"/>
            </a:br>
            <a:br>
              <a:rPr lang="en-US" altLang="en-US" dirty="0"/>
            </a:br>
            <a:r>
              <a:rPr lang="en-US" altLang="en-US" dirty="0">
                <a:solidFill>
                  <a:srgbClr val="FFFF00"/>
                </a:solidFill>
                <a:hlinkClick r:id="rId2">
                  <a:extLst>
                    <a:ext uri="{A12FA001-AC4F-418D-AE19-62706E023703}">
                      <ahyp:hlinkClr xmlns:ahyp="http://schemas.microsoft.com/office/drawing/2018/hyperlinkcolor" val="tx"/>
                    </a:ext>
                  </a:extLst>
                </a:hlinkClick>
              </a:rPr>
              <a:t>https://www.figma.com/design/BQ5calKpixnxLvvHTD4C5O/UI-UX-CA-3-vivek-kumar?m=auto&amp;t=7VYDqznxNtOLCXr4-6</a:t>
            </a:r>
            <a:endParaRPr lang="en-US" altLang="en-US" dirty="0">
              <a:solidFill>
                <a:srgbClr val="FF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251D67A4-D663-F5E8-2A2A-FA6EB55CC44C}"/>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ight Triangle 9" descr="&quot;&quot;">
            <a:extLst>
              <a:ext uri="{FF2B5EF4-FFF2-40B4-BE49-F238E27FC236}">
                <a16:creationId xmlns:a16="http://schemas.microsoft.com/office/drawing/2014/main" id="{62405037-D417-8B3C-E4F3-EA1D880EABD5}"/>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Rectangle 11" descr="&quot;&quot;">
            <a:extLst>
              <a:ext uri="{FF2B5EF4-FFF2-40B4-BE49-F238E27FC236}">
                <a16:creationId xmlns:a16="http://schemas.microsoft.com/office/drawing/2014/main" id="{87D0D5CA-42AC-C70C-37B5-DF12DA5989B5}"/>
              </a:ext>
            </a:extLst>
          </p:cNvPr>
          <p:cNvSpPr>
            <a:spLocks noGrp="1" noRot="1" noChangeAspect="1" noMove="1" noResize="1" noEditPoints="1" noAdjustHandles="1" noChangeArrowheads="1" noChangeShapeType="1" noTextEdit="1"/>
          </p:cNvSpPr>
          <p:nvPr/>
        </p:nvSpPr>
        <p:spPr>
          <a:xfrm>
            <a:off x="641350" y="623888"/>
            <a:ext cx="10906125" cy="560705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01" name="TextBox 1">
            <a:extLst>
              <a:ext uri="{FF2B5EF4-FFF2-40B4-BE49-F238E27FC236}">
                <a16:creationId xmlns:a16="http://schemas.microsoft.com/office/drawing/2014/main" id="{0254D1AD-31B3-2935-4E83-D208F610B01C}"/>
              </a:ext>
            </a:extLst>
          </p:cNvPr>
          <p:cNvSpPr txBox="1">
            <a:spLocks noChangeArrowheads="1"/>
          </p:cNvSpPr>
          <p:nvPr/>
        </p:nvSpPr>
        <p:spPr bwMode="auto">
          <a:xfrm>
            <a:off x="810490" y="2036618"/>
            <a:ext cx="10576647" cy="419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28600">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nSpc>
                <a:spcPct val="100000"/>
              </a:lnSpc>
              <a:spcBef>
                <a:spcPct val="0"/>
              </a:spcBef>
              <a:buFontTx/>
              <a:buNone/>
            </a:pPr>
            <a:r>
              <a:rPr lang="en-US" altLang="en-US" sz="2000" dirty="0"/>
              <a:t>High-fidelity wireframes are essential for designing a seamless food delivery app for the LPU campus. They provide a detailed visualization of the app, incorporating branding elements, interactive features, and optimized layouts. Clear navigation menus and food categories ensure users can easily browse options, while high-resolution images showcase meals attractively. Mobile responsiveness is prioritized with tap-friendly buttons and smooth scrolling, ensuring a seamless experience on any device. Real-time order tracking and delivery updates are clearly visible for user convenience. Performance is visualized through dynamic loading indicators and optimized content. User reviews, meal descriptions, and prices are clearly presented to help users make informed decisions. The wireframes also emphasize visual hierarchy, ensuring promotions and popular meals stand out. By enabling testing and refinement, these wireframes lay the foundation for an efficient, user-friendly food delivery platform.</a:t>
            </a:r>
          </a:p>
        </p:txBody>
      </p:sp>
      <p:sp>
        <p:nvSpPr>
          <p:cNvPr id="4102" name="TextBox 2">
            <a:extLst>
              <a:ext uri="{FF2B5EF4-FFF2-40B4-BE49-F238E27FC236}">
                <a16:creationId xmlns:a16="http://schemas.microsoft.com/office/drawing/2014/main" id="{D5202666-97F0-E015-6AFC-A8E225EA94E1}"/>
              </a:ext>
            </a:extLst>
          </p:cNvPr>
          <p:cNvSpPr txBox="1">
            <a:spLocks noChangeArrowheads="1"/>
          </p:cNvSpPr>
          <p:nvPr/>
        </p:nvSpPr>
        <p:spPr bwMode="auto">
          <a:xfrm>
            <a:off x="2585884" y="623888"/>
            <a:ext cx="5407741"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0000"/>
              </a:lnSpc>
              <a:spcBef>
                <a:spcPct val="0"/>
              </a:spcBef>
              <a:spcAft>
                <a:spcPts val="600"/>
              </a:spcAft>
              <a:buFontTx/>
              <a:buNone/>
            </a:pPr>
            <a:r>
              <a:rPr lang="en-US" altLang="en-US" sz="3200" b="1" u="sng" dirty="0">
                <a:solidFill>
                  <a:schemeClr val="bg1"/>
                </a:solidFill>
                <a:latin typeface="Al Tarikh" pitchFamily="2" charset="-78"/>
                <a:cs typeface="Al Tarikh" pitchFamily="2" charset="-78"/>
              </a:rPr>
              <a:t>CA - 4</a:t>
            </a:r>
          </a:p>
          <a:p>
            <a:pPr algn="ctr" eaLnBrk="1" hangingPunct="1">
              <a:lnSpc>
                <a:spcPct val="100000"/>
              </a:lnSpc>
              <a:spcBef>
                <a:spcPct val="0"/>
              </a:spcBef>
              <a:spcAft>
                <a:spcPts val="600"/>
              </a:spcAft>
              <a:buFontTx/>
              <a:buNone/>
            </a:pPr>
            <a:r>
              <a:rPr lang="en-US" altLang="en-US" sz="3200" b="1" u="sng" dirty="0">
                <a:solidFill>
                  <a:schemeClr val="bg1"/>
                </a:solidFill>
                <a:latin typeface="Al Tarikh" pitchFamily="2" charset="-78"/>
                <a:cs typeface="Al Tarikh" pitchFamily="2" charset="-78"/>
              </a:rPr>
              <a:t>INTRODUCTION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251D67A4-D663-F5E8-2A2A-FA6EB55CC44C}"/>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ight Triangle 9" descr="&quot;&quot;">
            <a:extLst>
              <a:ext uri="{FF2B5EF4-FFF2-40B4-BE49-F238E27FC236}">
                <a16:creationId xmlns:a16="http://schemas.microsoft.com/office/drawing/2014/main" id="{62405037-D417-8B3C-E4F3-EA1D880EABD5}"/>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Rectangle 11" descr="&quot;&quot;">
            <a:extLst>
              <a:ext uri="{FF2B5EF4-FFF2-40B4-BE49-F238E27FC236}">
                <a16:creationId xmlns:a16="http://schemas.microsoft.com/office/drawing/2014/main" id="{87D0D5CA-42AC-C70C-37B5-DF12DA5989B5}"/>
              </a:ext>
            </a:extLst>
          </p:cNvPr>
          <p:cNvSpPr>
            <a:spLocks noGrp="1" noRot="1" noChangeAspect="1" noMove="1" noResize="1" noEditPoints="1" noAdjustHandles="1" noChangeArrowheads="1" noChangeShapeType="1" noTextEdit="1"/>
          </p:cNvSpPr>
          <p:nvPr/>
        </p:nvSpPr>
        <p:spPr>
          <a:xfrm>
            <a:off x="641350" y="623888"/>
            <a:ext cx="10906125" cy="560705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01" name="TextBox 1">
            <a:extLst>
              <a:ext uri="{FF2B5EF4-FFF2-40B4-BE49-F238E27FC236}">
                <a16:creationId xmlns:a16="http://schemas.microsoft.com/office/drawing/2014/main" id="{0254D1AD-31B3-2935-4E83-D208F610B01C}"/>
              </a:ext>
            </a:extLst>
          </p:cNvPr>
          <p:cNvSpPr txBox="1">
            <a:spLocks noChangeArrowheads="1"/>
          </p:cNvSpPr>
          <p:nvPr/>
        </p:nvSpPr>
        <p:spPr bwMode="auto">
          <a:xfrm>
            <a:off x="812872" y="1309255"/>
            <a:ext cx="10566256" cy="492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28600">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r>
              <a:rPr lang="en-US" sz="1800" dirty="0"/>
              <a:t>For my final-semester project at Lovely Professional University (LPU), I, Alok Kumar (Roll No: 47, Reg No: 12207821), developed a </a:t>
            </a:r>
            <a:r>
              <a:rPr lang="en-US" sz="1800" b="1" dirty="0"/>
              <a:t>Food Delivery App</a:t>
            </a:r>
            <a:r>
              <a:rPr lang="en-US" sz="1800" dirty="0"/>
              <a:t> to enhance the delivery experience within the LPU campus. The app addresses key issues such as:</a:t>
            </a:r>
          </a:p>
          <a:p>
            <a:r>
              <a:rPr lang="en-US" sz="1800" dirty="0"/>
              <a:t>Complex navigation in existing platforms.</a:t>
            </a:r>
          </a:p>
          <a:p>
            <a:r>
              <a:rPr lang="en-US" sz="1800" dirty="0"/>
              <a:t>Lack of hostel door-to-door delivery.</a:t>
            </a:r>
          </a:p>
          <a:p>
            <a:r>
              <a:rPr lang="en-US" sz="1800" dirty="0"/>
              <a:t>Unclear order tracking and limited personalization.</a:t>
            </a:r>
          </a:p>
          <a:p>
            <a:r>
              <a:rPr lang="en-US" sz="1800" dirty="0"/>
              <a:t>Using </a:t>
            </a:r>
            <a:r>
              <a:rPr lang="en-US" sz="1800" b="1" dirty="0"/>
              <a:t>UI/UX principles</a:t>
            </a:r>
            <a:r>
              <a:rPr lang="en-US" sz="1800" dirty="0"/>
              <a:t> like User Flow Diagrams and Information Architecture, I focused on creating a user-friendly and efficient platform.</a:t>
            </a:r>
          </a:p>
          <a:p>
            <a:r>
              <a:rPr lang="en-US" sz="1800" b="1" dirty="0"/>
              <a:t>Low-Fidelity Wireframes</a:t>
            </a:r>
            <a:r>
              <a:rPr lang="en-US" sz="1800" dirty="0"/>
              <a:t>:</a:t>
            </a:r>
          </a:p>
          <a:p>
            <a:r>
              <a:rPr lang="en-US" sz="1800" dirty="0"/>
              <a:t>Simplified navigation for hostel delivery.</a:t>
            </a:r>
          </a:p>
          <a:p>
            <a:r>
              <a:rPr lang="en-US" sz="1800" dirty="0"/>
              <a:t>Quick food selection and tracking.</a:t>
            </a:r>
          </a:p>
          <a:p>
            <a:r>
              <a:rPr lang="en-US" sz="1800" b="1" dirty="0"/>
              <a:t>High-Fidelity Wireframes</a:t>
            </a:r>
            <a:r>
              <a:rPr lang="en-US" sz="1800" dirty="0"/>
              <a:t>:</a:t>
            </a:r>
          </a:p>
          <a:p>
            <a:r>
              <a:rPr lang="en-US" sz="1800" dirty="0"/>
              <a:t>Polished designs with real-time tracking.</a:t>
            </a:r>
          </a:p>
          <a:p>
            <a:r>
              <a:rPr lang="en-US" sz="1800" dirty="0"/>
              <a:t>Customizable filters and mobile-friendly layouts.</a:t>
            </a:r>
          </a:p>
        </p:txBody>
      </p:sp>
      <p:sp>
        <p:nvSpPr>
          <p:cNvPr id="4102" name="TextBox 2">
            <a:extLst>
              <a:ext uri="{FF2B5EF4-FFF2-40B4-BE49-F238E27FC236}">
                <a16:creationId xmlns:a16="http://schemas.microsoft.com/office/drawing/2014/main" id="{D5202666-97F0-E015-6AFC-A8E225EA94E1}"/>
              </a:ext>
            </a:extLst>
          </p:cNvPr>
          <p:cNvSpPr txBox="1">
            <a:spLocks noChangeArrowheads="1"/>
          </p:cNvSpPr>
          <p:nvPr/>
        </p:nvSpPr>
        <p:spPr bwMode="auto">
          <a:xfrm>
            <a:off x="4068763" y="820738"/>
            <a:ext cx="33297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spcAft>
                <a:spcPts val="600"/>
              </a:spcAft>
              <a:buFontTx/>
              <a:buNone/>
            </a:pPr>
            <a:r>
              <a:rPr lang="en-US" altLang="en-US" sz="3200" b="1" u="sng" dirty="0">
                <a:latin typeface="Al Tarikh" pitchFamily="2" charset="-78"/>
                <a:cs typeface="Al Tarikh" pitchFamily="2" charset="-78"/>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C18D15CC-C216-20E5-F46D-182F5080CB3B}"/>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pic>
        <p:nvPicPr>
          <p:cNvPr id="18" name="Picture 17" descr="A logo on a yellow background&#10;&#10;Description automatically generated">
            <a:extLst>
              <a:ext uri="{FF2B5EF4-FFF2-40B4-BE49-F238E27FC236}">
                <a16:creationId xmlns:a16="http://schemas.microsoft.com/office/drawing/2014/main" id="{144F6EDF-6D80-5D7D-3FBE-2AED86CD9764}"/>
              </a:ext>
            </a:extLst>
          </p:cNvPr>
          <p:cNvPicPr>
            <a:picLocks noChangeAspect="1"/>
          </p:cNvPicPr>
          <p:nvPr/>
        </p:nvPicPr>
        <p:blipFill>
          <a:blip r:embed="rId2"/>
          <a:stretch>
            <a:fillRect/>
          </a:stretch>
        </p:blipFill>
        <p:spPr>
          <a:xfrm>
            <a:off x="137284" y="193040"/>
            <a:ext cx="2771009" cy="6014720"/>
          </a:xfrm>
          <a:prstGeom prst="rect">
            <a:avLst/>
          </a:prstGeom>
        </p:spPr>
      </p:pic>
      <p:pic>
        <p:nvPicPr>
          <p:cNvPr id="20" name="Picture 19" descr="A logo on an orange background&#10;&#10;Description automatically generated">
            <a:extLst>
              <a:ext uri="{FF2B5EF4-FFF2-40B4-BE49-F238E27FC236}">
                <a16:creationId xmlns:a16="http://schemas.microsoft.com/office/drawing/2014/main" id="{4C6467F6-967E-C591-FB57-688204C55742}"/>
              </a:ext>
            </a:extLst>
          </p:cNvPr>
          <p:cNvPicPr>
            <a:picLocks noChangeAspect="1"/>
          </p:cNvPicPr>
          <p:nvPr/>
        </p:nvPicPr>
        <p:blipFill>
          <a:blip r:embed="rId3"/>
          <a:stretch>
            <a:fillRect/>
          </a:stretch>
        </p:blipFill>
        <p:spPr>
          <a:xfrm>
            <a:off x="3043989" y="213360"/>
            <a:ext cx="2848811" cy="5974365"/>
          </a:xfrm>
          <a:prstGeom prst="rect">
            <a:avLst/>
          </a:prstGeom>
        </p:spPr>
      </p:pic>
      <p:pic>
        <p:nvPicPr>
          <p:cNvPr id="22" name="Picture 21" descr="A screenshot of a pizza&#10;&#10;Description automatically generated">
            <a:extLst>
              <a:ext uri="{FF2B5EF4-FFF2-40B4-BE49-F238E27FC236}">
                <a16:creationId xmlns:a16="http://schemas.microsoft.com/office/drawing/2014/main" id="{66643866-E31F-A531-F06E-31EBF82445F3}"/>
              </a:ext>
            </a:extLst>
          </p:cNvPr>
          <p:cNvPicPr>
            <a:picLocks noChangeAspect="1"/>
          </p:cNvPicPr>
          <p:nvPr/>
        </p:nvPicPr>
        <p:blipFill>
          <a:blip r:embed="rId4"/>
          <a:stretch>
            <a:fillRect/>
          </a:stretch>
        </p:blipFill>
        <p:spPr>
          <a:xfrm>
            <a:off x="6028497" y="203200"/>
            <a:ext cx="2793390" cy="6004560"/>
          </a:xfrm>
          <a:prstGeom prst="rect">
            <a:avLst/>
          </a:prstGeom>
        </p:spPr>
      </p:pic>
      <p:pic>
        <p:nvPicPr>
          <p:cNvPr id="24" name="Picture 23" descr="A close up of a cup of coffee&#10;&#10;Description automatically generated">
            <a:extLst>
              <a:ext uri="{FF2B5EF4-FFF2-40B4-BE49-F238E27FC236}">
                <a16:creationId xmlns:a16="http://schemas.microsoft.com/office/drawing/2014/main" id="{36C57428-A9C6-A0F9-D620-38AA78FDAD67}"/>
              </a:ext>
            </a:extLst>
          </p:cNvPr>
          <p:cNvPicPr>
            <a:picLocks noChangeAspect="1"/>
          </p:cNvPicPr>
          <p:nvPr/>
        </p:nvPicPr>
        <p:blipFill>
          <a:blip r:embed="rId5"/>
          <a:stretch>
            <a:fillRect/>
          </a:stretch>
        </p:blipFill>
        <p:spPr>
          <a:xfrm>
            <a:off x="8957584" y="213359"/>
            <a:ext cx="2793390" cy="59743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 screenshot of a phone&#10;&#10;Description automatically generated">
            <a:extLst>
              <a:ext uri="{FF2B5EF4-FFF2-40B4-BE49-F238E27FC236}">
                <a16:creationId xmlns:a16="http://schemas.microsoft.com/office/drawing/2014/main" id="{17971714-F79D-09F7-CF45-657557242EEB}"/>
              </a:ext>
            </a:extLst>
          </p:cNvPr>
          <p:cNvPicPr>
            <a:picLocks noChangeAspect="1"/>
          </p:cNvPicPr>
          <p:nvPr/>
        </p:nvPicPr>
        <p:blipFill>
          <a:blip r:embed="rId2"/>
          <a:stretch>
            <a:fillRect/>
          </a:stretch>
        </p:blipFill>
        <p:spPr>
          <a:xfrm>
            <a:off x="42228" y="335063"/>
            <a:ext cx="12107543" cy="6435967"/>
          </a:xfrm>
          <a:prstGeom prst="rect">
            <a:avLst/>
          </a:prstGeom>
        </p:spPr>
      </p:pic>
    </p:spTree>
    <p:extLst>
      <p:ext uri="{BB962C8B-B14F-4D97-AF65-F5344CB8AC3E}">
        <p14:creationId xmlns:p14="http://schemas.microsoft.com/office/powerpoint/2010/main" val="2770461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 screenshot of a phone&#10;&#10;Description automatically generated">
            <a:extLst>
              <a:ext uri="{FF2B5EF4-FFF2-40B4-BE49-F238E27FC236}">
                <a16:creationId xmlns:a16="http://schemas.microsoft.com/office/drawing/2014/main" id="{AAEEE077-295D-CB63-9C76-65FC66B6FD59}"/>
              </a:ext>
            </a:extLst>
          </p:cNvPr>
          <p:cNvPicPr>
            <a:picLocks noChangeAspect="1"/>
          </p:cNvPicPr>
          <p:nvPr/>
        </p:nvPicPr>
        <p:blipFill>
          <a:blip r:embed="rId2"/>
          <a:stretch>
            <a:fillRect/>
          </a:stretch>
        </p:blipFill>
        <p:spPr>
          <a:xfrm>
            <a:off x="110067" y="776060"/>
            <a:ext cx="11954934" cy="5413222"/>
          </a:xfrm>
          <a:prstGeom prst="rect">
            <a:avLst/>
          </a:prstGeom>
        </p:spPr>
      </p:pic>
    </p:spTree>
    <p:extLst>
      <p:ext uri="{BB962C8B-B14F-4D97-AF65-F5344CB8AC3E}">
        <p14:creationId xmlns:p14="http://schemas.microsoft.com/office/powerpoint/2010/main" val="233991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 screenshots of a food ordering app&#10;&#10;Description automatically generated">
            <a:extLst>
              <a:ext uri="{FF2B5EF4-FFF2-40B4-BE49-F238E27FC236}">
                <a16:creationId xmlns:a16="http://schemas.microsoft.com/office/drawing/2014/main" id="{6433540A-B7A6-8AD7-A0E4-11FCDD945B30}"/>
              </a:ext>
            </a:extLst>
          </p:cNvPr>
          <p:cNvPicPr>
            <a:picLocks noChangeAspect="1"/>
          </p:cNvPicPr>
          <p:nvPr/>
        </p:nvPicPr>
        <p:blipFill>
          <a:blip r:embed="rId2"/>
          <a:stretch>
            <a:fillRect/>
          </a:stretch>
        </p:blipFill>
        <p:spPr>
          <a:xfrm>
            <a:off x="463257" y="179278"/>
            <a:ext cx="11093744" cy="6499444"/>
          </a:xfrm>
          <a:prstGeom prst="rect">
            <a:avLst/>
          </a:prstGeom>
        </p:spPr>
      </p:pic>
    </p:spTree>
    <p:extLst>
      <p:ext uri="{BB962C8B-B14F-4D97-AF65-F5344CB8AC3E}">
        <p14:creationId xmlns:p14="http://schemas.microsoft.com/office/powerpoint/2010/main" val="5818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336383-C798-CDFE-1374-EBF0811138C4}"/>
              </a:ext>
            </a:extLst>
          </p:cNvPr>
          <p:cNvPicPr>
            <a:picLocks noChangeAspect="1"/>
          </p:cNvPicPr>
          <p:nvPr/>
        </p:nvPicPr>
        <p:blipFill>
          <a:blip r:embed="rId2"/>
          <a:stretch>
            <a:fillRect/>
          </a:stretch>
        </p:blipFill>
        <p:spPr>
          <a:xfrm>
            <a:off x="0" y="182880"/>
            <a:ext cx="12192000" cy="6258560"/>
          </a:xfrm>
          <a:prstGeom prst="rect">
            <a:avLst/>
          </a:prstGeom>
        </p:spPr>
      </p:pic>
    </p:spTree>
    <p:extLst>
      <p:ext uri="{BB962C8B-B14F-4D97-AF65-F5344CB8AC3E}">
        <p14:creationId xmlns:p14="http://schemas.microsoft.com/office/powerpoint/2010/main" val="3727454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15A2A9-A133-4FA4-C418-A32990F0E56D}"/>
              </a:ext>
            </a:extLst>
          </p:cNvPr>
          <p:cNvPicPr>
            <a:picLocks noChangeAspect="1"/>
          </p:cNvPicPr>
          <p:nvPr/>
        </p:nvPicPr>
        <p:blipFill>
          <a:blip r:embed="rId2"/>
          <a:stretch>
            <a:fillRect/>
          </a:stretch>
        </p:blipFill>
        <p:spPr>
          <a:xfrm>
            <a:off x="1526799" y="180750"/>
            <a:ext cx="9344401" cy="6260834"/>
          </a:xfrm>
          <a:prstGeom prst="rect">
            <a:avLst/>
          </a:prstGeom>
        </p:spPr>
      </p:pic>
    </p:spTree>
    <p:extLst>
      <p:ext uri="{BB962C8B-B14F-4D97-AF65-F5344CB8AC3E}">
        <p14:creationId xmlns:p14="http://schemas.microsoft.com/office/powerpoint/2010/main" val="4108416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8B44-7D4A-B558-2AC6-82F84EE86E68}"/>
            </a:ext>
          </a:extLst>
        </p:cNvPr>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CF2A1B10-7B91-F18E-8DC1-759F795A8D92}"/>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Freeform: Shape 9" descr="&quot;&quot;">
            <a:extLst>
              <a:ext uri="{FF2B5EF4-FFF2-40B4-BE49-F238E27FC236}">
                <a16:creationId xmlns:a16="http://schemas.microsoft.com/office/drawing/2014/main" id="{4AA80D6F-9B28-7F99-8C99-4E6D1811B87F}"/>
              </a:ext>
            </a:extLst>
          </p:cNvPr>
          <p:cNvSpPr>
            <a:spLocks noGrp="1" noRot="1" noChangeAspect="1" noMove="1" noResize="1" noEditPoints="1" noAdjustHandles="1" noChangeArrowheads="1" noChangeShapeType="1" noTextEdit="1"/>
          </p:cNvSpPr>
          <p:nvPr/>
        </p:nvSpPr>
        <p:spPr>
          <a:xfrm>
            <a:off x="322263" y="322263"/>
            <a:ext cx="11545887" cy="6213475"/>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ight Triangle 11" descr="&quot;&quot;">
            <a:extLst>
              <a:ext uri="{FF2B5EF4-FFF2-40B4-BE49-F238E27FC236}">
                <a16:creationId xmlns:a16="http://schemas.microsoft.com/office/drawing/2014/main" id="{C0A30669-3214-062E-E4AE-A1946CEC64D8}"/>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246" name="TextBox 3">
            <a:extLst>
              <a:ext uri="{FF2B5EF4-FFF2-40B4-BE49-F238E27FC236}">
                <a16:creationId xmlns:a16="http://schemas.microsoft.com/office/drawing/2014/main" id="{8857873A-0BE4-6900-9FB0-22CB2A38C50C}"/>
              </a:ext>
            </a:extLst>
          </p:cNvPr>
          <p:cNvSpPr txBox="1">
            <a:spLocks noChangeArrowheads="1"/>
          </p:cNvSpPr>
          <p:nvPr/>
        </p:nvSpPr>
        <p:spPr bwMode="auto">
          <a:xfrm>
            <a:off x="7254195" y="1419880"/>
            <a:ext cx="4151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r>
              <a:rPr lang="en-US" altLang="en-US" sz="1600" b="1" dirty="0">
                <a:solidFill>
                  <a:srgbClr val="00B050"/>
                </a:solidFill>
                <a:hlinkClick r:id="rId2">
                  <a:extLst>
                    <a:ext uri="{A12FA001-AC4F-418D-AE19-62706E023703}">
                      <ahyp:hlinkClr xmlns:ahyp="http://schemas.microsoft.com/office/drawing/2018/hyperlinkcolor" val="tx"/>
                    </a:ext>
                  </a:extLst>
                </a:hlinkClick>
              </a:rPr>
              <a:t>https://www.figma.com/design/YxzqnT2aQBRNTTAifUV68i/UI-UX--Final-CA-4-Vivek-kumar?m=auto&amp;t=7VYDqznxNtOLCXr4-6</a:t>
            </a:r>
            <a:endParaRPr lang="en-US" altLang="en-US" sz="1600" b="1" dirty="0">
              <a:solidFill>
                <a:srgbClr val="00B050"/>
              </a:solidFill>
            </a:endParaRPr>
          </a:p>
        </p:txBody>
      </p:sp>
      <p:pic>
        <p:nvPicPr>
          <p:cNvPr id="3" name="Picture 2" descr="Screens screenshot of a mobile payment method&#10;&#10;Description automatically generated">
            <a:extLst>
              <a:ext uri="{FF2B5EF4-FFF2-40B4-BE49-F238E27FC236}">
                <a16:creationId xmlns:a16="http://schemas.microsoft.com/office/drawing/2014/main" id="{07AD1E0F-13E5-9C6D-E1C2-8A277E2093D2}"/>
              </a:ext>
            </a:extLst>
          </p:cNvPr>
          <p:cNvPicPr>
            <a:picLocks noChangeAspect="1"/>
          </p:cNvPicPr>
          <p:nvPr/>
        </p:nvPicPr>
        <p:blipFill>
          <a:blip r:embed="rId3"/>
          <a:stretch>
            <a:fillRect/>
          </a:stretch>
        </p:blipFill>
        <p:spPr>
          <a:xfrm>
            <a:off x="989039" y="909637"/>
            <a:ext cx="5496427" cy="5222189"/>
          </a:xfrm>
          <a:prstGeom prst="rect">
            <a:avLst/>
          </a:prstGeom>
        </p:spPr>
      </p:pic>
    </p:spTree>
    <p:extLst>
      <p:ext uri="{BB962C8B-B14F-4D97-AF65-F5344CB8AC3E}">
        <p14:creationId xmlns:p14="http://schemas.microsoft.com/office/powerpoint/2010/main" val="3277832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descr="&quot;&quot;">
            <a:extLst>
              <a:ext uri="{FF2B5EF4-FFF2-40B4-BE49-F238E27FC236}">
                <a16:creationId xmlns:a16="http://schemas.microsoft.com/office/drawing/2014/main" id="{1E25F9A4-E319-8CD9-0B5A-6B67BBA126AB}"/>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Freeform: Shape 12" descr="&quot;&quot;">
            <a:extLst>
              <a:ext uri="{FF2B5EF4-FFF2-40B4-BE49-F238E27FC236}">
                <a16:creationId xmlns:a16="http://schemas.microsoft.com/office/drawing/2014/main" id="{04AE9DC9-7533-AC91-E308-131ADA7063CA}"/>
              </a:ext>
            </a:extLst>
          </p:cNvPr>
          <p:cNvSpPr>
            <a:spLocks noGrp="1" noRot="1" noChangeAspect="1" noMove="1" noResize="1" noEditPoints="1" noAdjustHandles="1" noChangeArrowheads="1" noChangeShapeType="1" noTextEdit="1"/>
          </p:cNvSpPr>
          <p:nvPr/>
        </p:nvSpPr>
        <p:spPr>
          <a:xfrm>
            <a:off x="322263" y="322263"/>
            <a:ext cx="11545887" cy="6213475"/>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ight Triangle 14" descr="&quot;&quot;">
            <a:extLst>
              <a:ext uri="{FF2B5EF4-FFF2-40B4-BE49-F238E27FC236}">
                <a16:creationId xmlns:a16="http://schemas.microsoft.com/office/drawing/2014/main" id="{1DB0AA08-E2B7-1B39-4EF7-B2ABB93B6780}"/>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222" name="TextBox 6">
            <a:extLst>
              <a:ext uri="{FF2B5EF4-FFF2-40B4-BE49-F238E27FC236}">
                <a16:creationId xmlns:a16="http://schemas.microsoft.com/office/drawing/2014/main" id="{16580004-B221-433F-9DBC-24DD7F790FD3}"/>
              </a:ext>
            </a:extLst>
          </p:cNvPr>
          <p:cNvSpPr txBox="1">
            <a:spLocks noChangeArrowheads="1"/>
          </p:cNvSpPr>
          <p:nvPr/>
        </p:nvSpPr>
        <p:spPr bwMode="auto">
          <a:xfrm>
            <a:off x="5726915" y="702404"/>
            <a:ext cx="485788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endParaRPr lang="en-US" altLang="en-US" sz="4000" b="1" dirty="0"/>
          </a:p>
          <a:p>
            <a:r>
              <a:rPr lang="en-US" altLang="en-US" sz="4000" b="1" dirty="0"/>
              <a:t>      Home View</a:t>
            </a:r>
          </a:p>
          <a:p>
            <a:r>
              <a:rPr lang="en-US" sz="2000" dirty="0"/>
              <a:t>At </a:t>
            </a:r>
            <a:r>
              <a:rPr lang="en-US" sz="2000" b="1" dirty="0"/>
              <a:t>LPU Food Delivery App</a:t>
            </a:r>
            <a:r>
              <a:rPr lang="en-US" sz="2000" dirty="0"/>
              <a:t>, we’re more than just a food ordering platform; we’re your personal campus delivery service designed to provide a seamless and enjoyable dining experience. From snacks and beverages to full meals, we offer a curated selection of high-quality food options that suit all your cravings, delivered straight to your hostel or anywhere on campus.</a:t>
            </a:r>
            <a:endParaRPr lang="en-US" altLang="en-US" sz="2000" b="1" dirty="0"/>
          </a:p>
        </p:txBody>
      </p:sp>
      <p:pic>
        <p:nvPicPr>
          <p:cNvPr id="3" name="Picture 2">
            <a:extLst>
              <a:ext uri="{FF2B5EF4-FFF2-40B4-BE49-F238E27FC236}">
                <a16:creationId xmlns:a16="http://schemas.microsoft.com/office/drawing/2014/main" id="{7A88026B-6CB7-D7D0-CB70-73682F332500}"/>
              </a:ext>
            </a:extLst>
          </p:cNvPr>
          <p:cNvPicPr>
            <a:picLocks noChangeAspect="1"/>
          </p:cNvPicPr>
          <p:nvPr/>
        </p:nvPicPr>
        <p:blipFill>
          <a:blip r:embed="rId2"/>
          <a:stretch>
            <a:fillRect/>
          </a:stretch>
        </p:blipFill>
        <p:spPr>
          <a:xfrm>
            <a:off x="1280756" y="547917"/>
            <a:ext cx="2813559" cy="57621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3B68B-F205-F093-0273-570A92C453E0}"/>
            </a:ext>
          </a:extLst>
        </p:cNvPr>
        <p:cNvGrpSpPr/>
        <p:nvPr/>
      </p:nvGrpSpPr>
      <p:grpSpPr>
        <a:xfrm>
          <a:off x="0" y="0"/>
          <a:ext cx="0" cy="0"/>
          <a:chOff x="0" y="0"/>
          <a:chExt cx="0" cy="0"/>
        </a:xfrm>
      </p:grpSpPr>
      <p:sp useBgFill="1">
        <p:nvSpPr>
          <p:cNvPr id="11" name="Rectangle 10" descr="&quot;&quot;">
            <a:extLst>
              <a:ext uri="{FF2B5EF4-FFF2-40B4-BE49-F238E27FC236}">
                <a16:creationId xmlns:a16="http://schemas.microsoft.com/office/drawing/2014/main" id="{055368A3-1446-AA3A-33A1-17F39BC663C2}"/>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Freeform: Shape 12" descr="&quot;&quot;">
            <a:extLst>
              <a:ext uri="{FF2B5EF4-FFF2-40B4-BE49-F238E27FC236}">
                <a16:creationId xmlns:a16="http://schemas.microsoft.com/office/drawing/2014/main" id="{6226A062-EDA2-CC80-008B-551C6C74955A}"/>
              </a:ext>
            </a:extLst>
          </p:cNvPr>
          <p:cNvSpPr>
            <a:spLocks noGrp="1" noRot="1" noChangeAspect="1" noMove="1" noResize="1" noEditPoints="1" noAdjustHandles="1" noChangeArrowheads="1" noChangeShapeType="1" noTextEdit="1"/>
          </p:cNvSpPr>
          <p:nvPr/>
        </p:nvSpPr>
        <p:spPr>
          <a:xfrm>
            <a:off x="322263" y="322263"/>
            <a:ext cx="11545887" cy="6213475"/>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ight Triangle 14" descr="&quot;&quot;">
            <a:extLst>
              <a:ext uri="{FF2B5EF4-FFF2-40B4-BE49-F238E27FC236}">
                <a16:creationId xmlns:a16="http://schemas.microsoft.com/office/drawing/2014/main" id="{D4A26D18-14A4-C91E-7A75-3A71489E1646}"/>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222" name="TextBox 6">
            <a:extLst>
              <a:ext uri="{FF2B5EF4-FFF2-40B4-BE49-F238E27FC236}">
                <a16:creationId xmlns:a16="http://schemas.microsoft.com/office/drawing/2014/main" id="{1AD57DE1-E72A-32C4-95D9-6F976CE4EC00}"/>
              </a:ext>
            </a:extLst>
          </p:cNvPr>
          <p:cNvSpPr txBox="1">
            <a:spLocks noChangeArrowheads="1"/>
          </p:cNvSpPr>
          <p:nvPr/>
        </p:nvSpPr>
        <p:spPr bwMode="auto">
          <a:xfrm>
            <a:off x="7710739" y="855133"/>
            <a:ext cx="4039555"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r>
              <a:rPr lang="en-US" altLang="en-US" sz="4000" b="1" dirty="0"/>
              <a:t>Login &amp; Sign Up</a:t>
            </a:r>
          </a:p>
          <a:p>
            <a:r>
              <a:rPr lang="en-US" sz="2000" dirty="0"/>
              <a:t>Our shopping website offers a secure and user-friendly login and signup system. Users can</a:t>
            </a:r>
          </a:p>
          <a:p>
            <a:r>
              <a:rPr lang="en-US" sz="2000" dirty="0"/>
              <a:t> log in quickly with their email or mobile num-</a:t>
            </a:r>
          </a:p>
          <a:p>
            <a:r>
              <a:rPr lang="en-US" sz="2000" dirty="0" err="1"/>
              <a:t>ber</a:t>
            </a:r>
            <a:r>
              <a:rPr lang="en-US" sz="2000" dirty="0"/>
              <a:t>, while new users can sign up with basic details or via Google for convenience. Features like "Forgot Password" and password strength indicators ensure security and ease of access. Both pages are optimized for mobile and</a:t>
            </a:r>
          </a:p>
          <a:p>
            <a:r>
              <a:rPr lang="en-US" sz="2000" dirty="0"/>
              <a:t>desktop for a seamless experience.</a:t>
            </a:r>
            <a:endParaRPr lang="en-US" altLang="en-US" sz="2000" b="1" dirty="0"/>
          </a:p>
        </p:txBody>
      </p:sp>
      <p:pic>
        <p:nvPicPr>
          <p:cNvPr id="3" name="Picture 2" descr="Screens screenshot of a mobile application&#10;&#10;Description automatically generated">
            <a:extLst>
              <a:ext uri="{FF2B5EF4-FFF2-40B4-BE49-F238E27FC236}">
                <a16:creationId xmlns:a16="http://schemas.microsoft.com/office/drawing/2014/main" id="{988C4F1C-BDE7-F823-A51D-98939DF9B55F}"/>
              </a:ext>
            </a:extLst>
          </p:cNvPr>
          <p:cNvPicPr>
            <a:picLocks noChangeAspect="1"/>
          </p:cNvPicPr>
          <p:nvPr/>
        </p:nvPicPr>
        <p:blipFill>
          <a:blip r:embed="rId2"/>
          <a:stretch>
            <a:fillRect/>
          </a:stretch>
        </p:blipFill>
        <p:spPr>
          <a:xfrm>
            <a:off x="426650" y="934403"/>
            <a:ext cx="7179702" cy="5160885"/>
          </a:xfrm>
          <a:prstGeom prst="rect">
            <a:avLst/>
          </a:prstGeom>
        </p:spPr>
      </p:pic>
    </p:spTree>
    <p:extLst>
      <p:ext uri="{BB962C8B-B14F-4D97-AF65-F5344CB8AC3E}">
        <p14:creationId xmlns:p14="http://schemas.microsoft.com/office/powerpoint/2010/main" val="3232306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D7349-E082-56FE-6AC8-B6E98A9D5270}"/>
            </a:ext>
          </a:extLst>
        </p:cNvPr>
        <p:cNvGrpSpPr/>
        <p:nvPr/>
      </p:nvGrpSpPr>
      <p:grpSpPr>
        <a:xfrm>
          <a:off x="0" y="0"/>
          <a:ext cx="0" cy="0"/>
          <a:chOff x="0" y="0"/>
          <a:chExt cx="0" cy="0"/>
        </a:xfrm>
      </p:grpSpPr>
      <p:sp useBgFill="1">
        <p:nvSpPr>
          <p:cNvPr id="11" name="Rectangle 10" descr="&quot;&quot;">
            <a:extLst>
              <a:ext uri="{FF2B5EF4-FFF2-40B4-BE49-F238E27FC236}">
                <a16:creationId xmlns:a16="http://schemas.microsoft.com/office/drawing/2014/main" id="{8698AE0A-2654-762A-CC30-7DC2CD7FC0DE}"/>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Freeform: Shape 12" descr="&quot;&quot;">
            <a:extLst>
              <a:ext uri="{FF2B5EF4-FFF2-40B4-BE49-F238E27FC236}">
                <a16:creationId xmlns:a16="http://schemas.microsoft.com/office/drawing/2014/main" id="{62DCD8EC-AB04-C6B2-D7F3-77CD4C1E242A}"/>
              </a:ext>
            </a:extLst>
          </p:cNvPr>
          <p:cNvSpPr>
            <a:spLocks noGrp="1" noRot="1" noChangeAspect="1" noMove="1" noResize="1" noEditPoints="1" noAdjustHandles="1" noChangeArrowheads="1" noChangeShapeType="1" noTextEdit="1"/>
          </p:cNvSpPr>
          <p:nvPr/>
        </p:nvSpPr>
        <p:spPr>
          <a:xfrm>
            <a:off x="322263" y="322263"/>
            <a:ext cx="11545887" cy="6213475"/>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ight Triangle 14" descr="&quot;&quot;">
            <a:extLst>
              <a:ext uri="{FF2B5EF4-FFF2-40B4-BE49-F238E27FC236}">
                <a16:creationId xmlns:a16="http://schemas.microsoft.com/office/drawing/2014/main" id="{BC45FB28-CA3E-E5C9-92D5-7A4440BE1C18}"/>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222" name="TextBox 6">
            <a:extLst>
              <a:ext uri="{FF2B5EF4-FFF2-40B4-BE49-F238E27FC236}">
                <a16:creationId xmlns:a16="http://schemas.microsoft.com/office/drawing/2014/main" id="{DF98FD58-AB44-6078-A181-D8110F6D4705}"/>
              </a:ext>
            </a:extLst>
          </p:cNvPr>
          <p:cNvSpPr txBox="1">
            <a:spLocks noChangeArrowheads="1"/>
          </p:cNvSpPr>
          <p:nvPr/>
        </p:nvSpPr>
        <p:spPr bwMode="auto">
          <a:xfrm>
            <a:off x="9724352" y="1550234"/>
            <a:ext cx="20410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r>
              <a:rPr lang="en-US" altLang="en-US" sz="2200" b="1" dirty="0"/>
              <a:t>Order Details</a:t>
            </a:r>
          </a:p>
          <a:p>
            <a:pPr algn="ctr"/>
            <a:r>
              <a:rPr lang="en-US" altLang="en-US" sz="2200" b="1" dirty="0"/>
              <a:t>Payment Method</a:t>
            </a:r>
          </a:p>
          <a:p>
            <a:pPr algn="ctr"/>
            <a:r>
              <a:rPr lang="en-US" altLang="en-US" sz="2200" b="1" dirty="0"/>
              <a:t>Address Details</a:t>
            </a:r>
          </a:p>
        </p:txBody>
      </p:sp>
      <p:pic>
        <p:nvPicPr>
          <p:cNvPr id="3" name="Picture 2">
            <a:extLst>
              <a:ext uri="{FF2B5EF4-FFF2-40B4-BE49-F238E27FC236}">
                <a16:creationId xmlns:a16="http://schemas.microsoft.com/office/drawing/2014/main" id="{2734FF6B-C450-C278-CCE2-7BA05FB531B5}"/>
              </a:ext>
            </a:extLst>
          </p:cNvPr>
          <p:cNvPicPr>
            <a:picLocks noChangeAspect="1"/>
          </p:cNvPicPr>
          <p:nvPr/>
        </p:nvPicPr>
        <p:blipFill>
          <a:blip r:embed="rId2"/>
          <a:stretch>
            <a:fillRect/>
          </a:stretch>
        </p:blipFill>
        <p:spPr>
          <a:xfrm>
            <a:off x="734987" y="538316"/>
            <a:ext cx="2555900" cy="5594044"/>
          </a:xfrm>
          <a:prstGeom prst="rect">
            <a:avLst/>
          </a:prstGeom>
        </p:spPr>
      </p:pic>
      <p:pic>
        <p:nvPicPr>
          <p:cNvPr id="7" name="Picture 6">
            <a:extLst>
              <a:ext uri="{FF2B5EF4-FFF2-40B4-BE49-F238E27FC236}">
                <a16:creationId xmlns:a16="http://schemas.microsoft.com/office/drawing/2014/main" id="{7B6D7F75-4077-2C97-E953-BB25F3065B91}"/>
              </a:ext>
            </a:extLst>
          </p:cNvPr>
          <p:cNvPicPr>
            <a:picLocks noChangeAspect="1"/>
          </p:cNvPicPr>
          <p:nvPr/>
        </p:nvPicPr>
        <p:blipFill>
          <a:blip r:embed="rId3"/>
          <a:stretch>
            <a:fillRect/>
          </a:stretch>
        </p:blipFill>
        <p:spPr>
          <a:xfrm>
            <a:off x="3449667" y="521977"/>
            <a:ext cx="2646333" cy="5610383"/>
          </a:xfrm>
          <a:prstGeom prst="rect">
            <a:avLst/>
          </a:prstGeom>
        </p:spPr>
      </p:pic>
      <p:pic>
        <p:nvPicPr>
          <p:cNvPr id="9" name="Picture 8">
            <a:extLst>
              <a:ext uri="{FF2B5EF4-FFF2-40B4-BE49-F238E27FC236}">
                <a16:creationId xmlns:a16="http://schemas.microsoft.com/office/drawing/2014/main" id="{711CED32-A3D3-483E-C7EB-823D3B51372C}"/>
              </a:ext>
            </a:extLst>
          </p:cNvPr>
          <p:cNvPicPr>
            <a:picLocks noChangeAspect="1"/>
          </p:cNvPicPr>
          <p:nvPr/>
        </p:nvPicPr>
        <p:blipFill>
          <a:blip r:embed="rId4"/>
          <a:stretch>
            <a:fillRect/>
          </a:stretch>
        </p:blipFill>
        <p:spPr>
          <a:xfrm>
            <a:off x="6175897" y="538316"/>
            <a:ext cx="2611092" cy="5594044"/>
          </a:xfrm>
          <a:prstGeom prst="rect">
            <a:avLst/>
          </a:prstGeom>
        </p:spPr>
      </p:pic>
    </p:spTree>
    <p:extLst>
      <p:ext uri="{BB962C8B-B14F-4D97-AF65-F5344CB8AC3E}">
        <p14:creationId xmlns:p14="http://schemas.microsoft.com/office/powerpoint/2010/main" val="3082007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D6CB5-9304-9C70-2600-C7E8CFEC6080}"/>
            </a:ext>
          </a:extLst>
        </p:cNvPr>
        <p:cNvGrpSpPr/>
        <p:nvPr/>
      </p:nvGrpSpPr>
      <p:grpSpPr>
        <a:xfrm>
          <a:off x="0" y="0"/>
          <a:ext cx="0" cy="0"/>
          <a:chOff x="0" y="0"/>
          <a:chExt cx="0" cy="0"/>
        </a:xfrm>
      </p:grpSpPr>
      <p:pic>
        <p:nvPicPr>
          <p:cNvPr id="1026" name="Picture 2" descr="Forms response chart. Question title: What is your age?&#10;. Number of responses: 55 responses.">
            <a:extLst>
              <a:ext uri="{FF2B5EF4-FFF2-40B4-BE49-F238E27FC236}">
                <a16:creationId xmlns:a16="http://schemas.microsoft.com/office/drawing/2014/main" id="{3E9E860A-3144-C569-DFA3-7175188E4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53" y="969297"/>
            <a:ext cx="4802086" cy="2459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What is your gender?&#10;. Number of responses: 55 responses.">
            <a:extLst>
              <a:ext uri="{FF2B5EF4-FFF2-40B4-BE49-F238E27FC236}">
                <a16:creationId xmlns:a16="http://schemas.microsoft.com/office/drawing/2014/main" id="{9CA35477-0431-9009-67CB-9E3F36AA1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520" y="969296"/>
            <a:ext cx="5167181" cy="24597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1. How often do you order food or beverage online? . Number of responses: 55 responses.">
            <a:extLst>
              <a:ext uri="{FF2B5EF4-FFF2-40B4-BE49-F238E27FC236}">
                <a16:creationId xmlns:a16="http://schemas.microsoft.com/office/drawing/2014/main" id="{28E7B93A-AD77-22A6-CA67-09FFB05D0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53" y="3835235"/>
            <a:ext cx="4802087" cy="24597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2. How would you rate the overall experience of ordering food and beverages?&#10;. Number of responses: 55 responses.">
            <a:extLst>
              <a:ext uri="{FF2B5EF4-FFF2-40B4-BE49-F238E27FC236}">
                <a16:creationId xmlns:a16="http://schemas.microsoft.com/office/drawing/2014/main" id="{D9919B6C-4A82-3381-CC54-75013C0D5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0240" y="3835234"/>
            <a:ext cx="5248461" cy="245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458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C510325A-47CC-EB10-DC2E-C2AEC9BC3C33}"/>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Freeform: Shape 9" descr="&quot;&quot;">
            <a:extLst>
              <a:ext uri="{FF2B5EF4-FFF2-40B4-BE49-F238E27FC236}">
                <a16:creationId xmlns:a16="http://schemas.microsoft.com/office/drawing/2014/main" id="{9039BAFA-CF19-DF86-0519-F07D73FFA573}"/>
              </a:ext>
            </a:extLst>
          </p:cNvPr>
          <p:cNvSpPr>
            <a:spLocks noGrp="1" noRot="1" noChangeAspect="1" noMove="1" noResize="1" noEditPoints="1" noAdjustHandles="1" noChangeArrowheads="1" noChangeShapeType="1" noTextEdit="1"/>
          </p:cNvSpPr>
          <p:nvPr/>
        </p:nvSpPr>
        <p:spPr>
          <a:xfrm>
            <a:off x="322263" y="322263"/>
            <a:ext cx="11545887" cy="6213475"/>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ight Triangle 11" descr="&quot;&quot;">
            <a:extLst>
              <a:ext uri="{FF2B5EF4-FFF2-40B4-BE49-F238E27FC236}">
                <a16:creationId xmlns:a16="http://schemas.microsoft.com/office/drawing/2014/main" id="{C29CEBDC-28D1-FDBF-7915-3A83471934D8}"/>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246" name="TextBox 3">
            <a:extLst>
              <a:ext uri="{FF2B5EF4-FFF2-40B4-BE49-F238E27FC236}">
                <a16:creationId xmlns:a16="http://schemas.microsoft.com/office/drawing/2014/main" id="{58F959CA-F629-2F24-2569-C35D5A44FAF5}"/>
              </a:ext>
            </a:extLst>
          </p:cNvPr>
          <p:cNvSpPr txBox="1">
            <a:spLocks noChangeArrowheads="1"/>
          </p:cNvSpPr>
          <p:nvPr/>
        </p:nvSpPr>
        <p:spPr bwMode="auto">
          <a:xfrm>
            <a:off x="7567085" y="1402079"/>
            <a:ext cx="4162222"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r>
              <a:rPr lang="en-US" altLang="en-US" sz="4000" b="1" dirty="0"/>
              <a:t>Order Tracking Details</a:t>
            </a:r>
            <a:br>
              <a:rPr lang="en-US" altLang="en-US" sz="4000" b="1" dirty="0"/>
            </a:br>
            <a:r>
              <a:rPr lang="en-US" dirty="0"/>
              <a:t>Track your food delivery in real-time:</a:t>
            </a:r>
          </a:p>
          <a:p>
            <a:pPr>
              <a:buFont typeface="Arial" panose="020B0604020202020204" pitchFamily="34" charset="0"/>
              <a:buChar char="•"/>
            </a:pPr>
            <a:r>
              <a:rPr lang="en-US" b="1" dirty="0"/>
              <a:t>Order Status</a:t>
            </a:r>
            <a:r>
              <a:rPr lang="en-US" dirty="0"/>
              <a:t>: See if your food is being prepared or on its way.</a:t>
            </a:r>
          </a:p>
          <a:p>
            <a:pPr>
              <a:buFont typeface="Arial" panose="020B0604020202020204" pitchFamily="34" charset="0"/>
              <a:buChar char="•"/>
            </a:pPr>
            <a:r>
              <a:rPr lang="en-US" b="1" dirty="0"/>
              <a:t>Delivery Progress</a:t>
            </a:r>
            <a:r>
              <a:rPr lang="en-US" dirty="0"/>
              <a:t>: Check the estimated delivery time and location.</a:t>
            </a:r>
          </a:p>
          <a:p>
            <a:pPr>
              <a:buFont typeface="Arial" panose="020B0604020202020204" pitchFamily="34" charset="0"/>
              <a:buChar char="•"/>
            </a:pPr>
            <a:r>
              <a:rPr lang="en-US" b="1" dirty="0"/>
              <a:t>Notifications</a:t>
            </a:r>
            <a:r>
              <a:rPr lang="en-US" dirty="0"/>
              <a:t>: Get updates when your order is confirmed, dispatched, and near.</a:t>
            </a:r>
          </a:p>
          <a:p>
            <a:pPr>
              <a:buFont typeface="Arial" panose="020B0604020202020204" pitchFamily="34" charset="0"/>
              <a:buChar char="•"/>
            </a:pPr>
            <a:r>
              <a:rPr lang="en-US" b="1" dirty="0"/>
              <a:t>Delivery Confirmation</a:t>
            </a:r>
            <a:r>
              <a:rPr lang="en-US" dirty="0"/>
              <a:t>: Know when your order is delivered.</a:t>
            </a:r>
          </a:p>
          <a:p>
            <a:endParaRPr lang="en-US" altLang="en-US" sz="4000" b="1" dirty="0"/>
          </a:p>
        </p:txBody>
      </p:sp>
      <p:pic>
        <p:nvPicPr>
          <p:cNvPr id="3" name="Picture 2">
            <a:extLst>
              <a:ext uri="{FF2B5EF4-FFF2-40B4-BE49-F238E27FC236}">
                <a16:creationId xmlns:a16="http://schemas.microsoft.com/office/drawing/2014/main" id="{9F301607-6A3B-BC41-E071-B3A17F5E1879}"/>
              </a:ext>
            </a:extLst>
          </p:cNvPr>
          <p:cNvPicPr>
            <a:picLocks noChangeAspect="1"/>
          </p:cNvPicPr>
          <p:nvPr/>
        </p:nvPicPr>
        <p:blipFill>
          <a:blip r:embed="rId2"/>
          <a:stretch>
            <a:fillRect/>
          </a:stretch>
        </p:blipFill>
        <p:spPr>
          <a:xfrm>
            <a:off x="5194747" y="907605"/>
            <a:ext cx="2233495" cy="4804772"/>
          </a:xfrm>
          <a:prstGeom prst="rect">
            <a:avLst/>
          </a:prstGeom>
        </p:spPr>
      </p:pic>
      <p:pic>
        <p:nvPicPr>
          <p:cNvPr id="6" name="Picture 5">
            <a:extLst>
              <a:ext uri="{FF2B5EF4-FFF2-40B4-BE49-F238E27FC236}">
                <a16:creationId xmlns:a16="http://schemas.microsoft.com/office/drawing/2014/main" id="{1780DFFE-C8FC-FF4C-DAB2-5527D1E09BD6}"/>
              </a:ext>
            </a:extLst>
          </p:cNvPr>
          <p:cNvPicPr>
            <a:picLocks noChangeAspect="1"/>
          </p:cNvPicPr>
          <p:nvPr/>
        </p:nvPicPr>
        <p:blipFill>
          <a:blip r:embed="rId3"/>
          <a:stretch>
            <a:fillRect/>
          </a:stretch>
        </p:blipFill>
        <p:spPr>
          <a:xfrm>
            <a:off x="2890936" y="892419"/>
            <a:ext cx="2220184" cy="4845305"/>
          </a:xfrm>
          <a:prstGeom prst="rect">
            <a:avLst/>
          </a:prstGeom>
        </p:spPr>
      </p:pic>
      <p:pic>
        <p:nvPicPr>
          <p:cNvPr id="9" name="Picture 8">
            <a:extLst>
              <a:ext uri="{FF2B5EF4-FFF2-40B4-BE49-F238E27FC236}">
                <a16:creationId xmlns:a16="http://schemas.microsoft.com/office/drawing/2014/main" id="{161A52CF-CB9F-CEB8-09F4-6E3C09F8AF62}"/>
              </a:ext>
            </a:extLst>
          </p:cNvPr>
          <p:cNvPicPr>
            <a:picLocks noChangeAspect="1"/>
          </p:cNvPicPr>
          <p:nvPr/>
        </p:nvPicPr>
        <p:blipFill>
          <a:blip r:embed="rId4"/>
          <a:stretch>
            <a:fillRect/>
          </a:stretch>
        </p:blipFill>
        <p:spPr>
          <a:xfrm>
            <a:off x="557869" y="887339"/>
            <a:ext cx="2257870" cy="48453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09F1-60A3-BD2B-F7EE-32010C419F5D}"/>
              </a:ext>
            </a:extLst>
          </p:cNvPr>
          <p:cNvSpPr>
            <a:spLocks noGrp="1"/>
          </p:cNvSpPr>
          <p:nvPr>
            <p:ph type="title"/>
          </p:nvPr>
        </p:nvSpPr>
        <p:spPr>
          <a:xfrm>
            <a:off x="1828800" y="-353962"/>
            <a:ext cx="11434916" cy="2054942"/>
          </a:xfrm>
        </p:spPr>
        <p:txBody>
          <a:bodyPr/>
          <a:lstStyle/>
          <a:p>
            <a:r>
              <a:rPr lang="en-US" dirty="0"/>
              <a:t>                                                                   </a:t>
            </a:r>
            <a:r>
              <a:rPr lang="en-US" sz="4000" b="1" u="sng" dirty="0">
                <a:solidFill>
                  <a:schemeClr val="bg1"/>
                </a:solidFill>
              </a:rPr>
              <a:t>Taking Review for High </a:t>
            </a:r>
            <a:r>
              <a:rPr lang="en-US" sz="4000" b="1" u="sng" dirty="0" err="1">
                <a:solidFill>
                  <a:schemeClr val="bg1"/>
                </a:solidFill>
              </a:rPr>
              <a:t>Fidlity</a:t>
            </a:r>
            <a:r>
              <a:rPr lang="en-US" sz="4000" b="1" u="sng" dirty="0">
                <a:solidFill>
                  <a:schemeClr val="bg1"/>
                </a:solidFill>
              </a:rPr>
              <a:t>               wireframe with Others Students </a:t>
            </a:r>
          </a:p>
        </p:txBody>
      </p:sp>
      <p:pic>
        <p:nvPicPr>
          <p:cNvPr id="8" name="Content Placeholder 7" descr="A person looking at a computer&#10;&#10;Description automatically generated">
            <a:extLst>
              <a:ext uri="{FF2B5EF4-FFF2-40B4-BE49-F238E27FC236}">
                <a16:creationId xmlns:a16="http://schemas.microsoft.com/office/drawing/2014/main" id="{DD085D77-BD39-7F4E-2149-6F4887D60B44}"/>
              </a:ext>
            </a:extLst>
          </p:cNvPr>
          <p:cNvPicPr>
            <a:picLocks noGrp="1" noChangeAspect="1"/>
          </p:cNvPicPr>
          <p:nvPr>
            <p:ph idx="1"/>
          </p:nvPr>
        </p:nvPicPr>
        <p:blipFill>
          <a:blip r:embed="rId2"/>
          <a:stretch>
            <a:fillRect/>
          </a:stretch>
        </p:blipFill>
        <p:spPr>
          <a:xfrm>
            <a:off x="3029329" y="1958528"/>
            <a:ext cx="3146821" cy="4195762"/>
          </a:xfrm>
        </p:spPr>
      </p:pic>
      <p:pic>
        <p:nvPicPr>
          <p:cNvPr id="11" name="Picture 10" descr="Two men looking at a computer&#10;&#10;Description automatically generated">
            <a:extLst>
              <a:ext uri="{FF2B5EF4-FFF2-40B4-BE49-F238E27FC236}">
                <a16:creationId xmlns:a16="http://schemas.microsoft.com/office/drawing/2014/main" id="{68F4D48E-CB9E-A665-BB97-399E08D6B3FE}"/>
              </a:ext>
            </a:extLst>
          </p:cNvPr>
          <p:cNvPicPr>
            <a:picLocks noChangeAspect="1"/>
          </p:cNvPicPr>
          <p:nvPr/>
        </p:nvPicPr>
        <p:blipFill>
          <a:blip r:embed="rId3"/>
          <a:stretch>
            <a:fillRect/>
          </a:stretch>
        </p:blipFill>
        <p:spPr>
          <a:xfrm>
            <a:off x="0" y="1958528"/>
            <a:ext cx="3020103" cy="4195762"/>
          </a:xfrm>
          <a:prstGeom prst="rect">
            <a:avLst/>
          </a:prstGeom>
        </p:spPr>
      </p:pic>
      <p:pic>
        <p:nvPicPr>
          <p:cNvPr id="13" name="Picture 12" descr="A person looking at a computer&#10;&#10;Description automatically generated">
            <a:extLst>
              <a:ext uri="{FF2B5EF4-FFF2-40B4-BE49-F238E27FC236}">
                <a16:creationId xmlns:a16="http://schemas.microsoft.com/office/drawing/2014/main" id="{8FCC7347-AF89-CDCD-A045-B2B91EE0C923}"/>
              </a:ext>
            </a:extLst>
          </p:cNvPr>
          <p:cNvPicPr>
            <a:picLocks noChangeAspect="1"/>
          </p:cNvPicPr>
          <p:nvPr/>
        </p:nvPicPr>
        <p:blipFill>
          <a:blip r:embed="rId4"/>
          <a:stretch>
            <a:fillRect/>
          </a:stretch>
        </p:blipFill>
        <p:spPr>
          <a:xfrm>
            <a:off x="6185376" y="1958528"/>
            <a:ext cx="2647035" cy="4195762"/>
          </a:xfrm>
          <a:prstGeom prst="rect">
            <a:avLst/>
          </a:prstGeom>
        </p:spPr>
      </p:pic>
      <p:pic>
        <p:nvPicPr>
          <p:cNvPr id="15" name="Picture 14" descr="A person holding a computer&#10;&#10;Description automatically generated">
            <a:extLst>
              <a:ext uri="{FF2B5EF4-FFF2-40B4-BE49-F238E27FC236}">
                <a16:creationId xmlns:a16="http://schemas.microsoft.com/office/drawing/2014/main" id="{ECBA2B8C-5932-8079-B4EC-E343B95F1AB1}"/>
              </a:ext>
            </a:extLst>
          </p:cNvPr>
          <p:cNvPicPr>
            <a:picLocks noChangeAspect="1"/>
          </p:cNvPicPr>
          <p:nvPr/>
        </p:nvPicPr>
        <p:blipFill>
          <a:blip r:embed="rId5"/>
          <a:stretch>
            <a:fillRect/>
          </a:stretch>
        </p:blipFill>
        <p:spPr>
          <a:xfrm>
            <a:off x="8832411" y="1958528"/>
            <a:ext cx="2678845" cy="4195762"/>
          </a:xfrm>
          <a:prstGeom prst="rect">
            <a:avLst/>
          </a:prstGeom>
        </p:spPr>
      </p:pic>
    </p:spTree>
    <p:extLst>
      <p:ext uri="{BB962C8B-B14F-4D97-AF65-F5344CB8AC3E}">
        <p14:creationId xmlns:p14="http://schemas.microsoft.com/office/powerpoint/2010/main" val="715790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6C9CC8B1-8203-404B-DBB5-F596F2D4F893}"/>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reeform: Shape 9" descr="&quot;&quot;">
            <a:extLst>
              <a:ext uri="{FF2B5EF4-FFF2-40B4-BE49-F238E27FC236}">
                <a16:creationId xmlns:a16="http://schemas.microsoft.com/office/drawing/2014/main" id="{325C7342-4834-431D-23E4-DF3C4DDA5D46}"/>
              </a:ext>
            </a:extLst>
          </p:cNvPr>
          <p:cNvSpPr>
            <a:spLocks noGrp="1" noRot="1" noChangeAspect="1" noMove="1" noResize="1" noEditPoints="1" noAdjustHandles="1" noChangeArrowheads="1" noChangeShapeType="1" noTextEdit="1"/>
          </p:cNvSpPr>
          <p:nvPr/>
        </p:nvSpPr>
        <p:spPr>
          <a:xfrm>
            <a:off x="322263" y="322263"/>
            <a:ext cx="11545887" cy="6213475"/>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ight Triangle 11" descr="&quot;&quot;">
            <a:extLst>
              <a:ext uri="{FF2B5EF4-FFF2-40B4-BE49-F238E27FC236}">
                <a16:creationId xmlns:a16="http://schemas.microsoft.com/office/drawing/2014/main" id="{7D3225FE-3D62-258F-EB4B-FD40193C2855}"/>
              </a:ext>
            </a:extLst>
          </p:cNvPr>
          <p:cNvSpPr>
            <a:spLocks noGrp="1" noRot="1" noChangeAspect="1" noMove="1" noResize="1" noEditPoints="1" noAdjustHandles="1" noChangeArrowheads="1" noChangeShapeType="1" noTextEdit="1"/>
          </p:cNvSpPr>
          <p:nvPr/>
        </p:nvSpPr>
        <p:spPr>
          <a:xfrm flipH="1">
            <a:off x="8577263" y="3335338"/>
            <a:ext cx="3290887"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extBox 1">
            <a:extLst>
              <a:ext uri="{FF2B5EF4-FFF2-40B4-BE49-F238E27FC236}">
                <a16:creationId xmlns:a16="http://schemas.microsoft.com/office/drawing/2014/main" id="{327F2C68-48A6-D05B-3FB1-66C53FD0DC83}"/>
              </a:ext>
            </a:extLst>
          </p:cNvPr>
          <p:cNvSpPr txBox="1"/>
          <p:nvPr/>
        </p:nvSpPr>
        <p:spPr>
          <a:xfrm>
            <a:off x="3519948" y="2598297"/>
            <a:ext cx="8239432" cy="1200329"/>
          </a:xfrm>
          <a:prstGeom prst="rect">
            <a:avLst/>
          </a:prstGeom>
          <a:noFill/>
        </p:spPr>
        <p:txBody>
          <a:bodyPr wrap="square" rtlCol="0">
            <a:spAutoFit/>
          </a:bodyPr>
          <a:lstStyle/>
          <a:p>
            <a:r>
              <a:rPr lang="en-US" sz="7200" b="1" dirty="0">
                <a:solidFill>
                  <a:schemeClr val="bg1"/>
                </a:solidFill>
                <a:latin typeface="+mj-lt"/>
              </a:rPr>
              <a:t>THANKYOU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4D1EC-452D-2654-0D72-6EBA6410D244}"/>
            </a:ext>
          </a:extLst>
        </p:cNvPr>
        <p:cNvGrpSpPr/>
        <p:nvPr/>
      </p:nvGrpSpPr>
      <p:grpSpPr>
        <a:xfrm>
          <a:off x="0" y="0"/>
          <a:ext cx="0" cy="0"/>
          <a:chOff x="0" y="0"/>
          <a:chExt cx="0" cy="0"/>
        </a:xfrm>
      </p:grpSpPr>
      <p:pic>
        <p:nvPicPr>
          <p:cNvPr id="2050" name="Picture 2" descr="Forms response chart. Question title: 3. How would you rate the overall quality of the food you received?&#10;. Number of responses: 55 responses.">
            <a:extLst>
              <a:ext uri="{FF2B5EF4-FFF2-40B4-BE49-F238E27FC236}">
                <a16:creationId xmlns:a16="http://schemas.microsoft.com/office/drawing/2014/main" id="{501FC93E-540E-FD5E-72FB-B7184809B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1" y="579120"/>
            <a:ext cx="5455920" cy="22953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s response chart. Question title: 4. Have you ever received food that you felt was unsafe to eat (e.g., undercooked, bad smell, bad ingredients)?&#10;. Number of responses: 55 responses.">
            <a:extLst>
              <a:ext uri="{FF2B5EF4-FFF2-40B4-BE49-F238E27FC236}">
                <a16:creationId xmlns:a16="http://schemas.microsoft.com/office/drawing/2014/main" id="{0786F786-3C26-8AC2-2123-A64287D02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1" y="3293904"/>
            <a:ext cx="5455920" cy="24315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orms response chart. Question title: 5. How often do you experience variations in the quality of food from the same restaurant orders (e.g., taste, portion size, ingredients)?&#10;. Number of responses: 55 responses.">
            <a:extLst>
              <a:ext uri="{FF2B5EF4-FFF2-40B4-BE49-F238E27FC236}">
                <a16:creationId xmlns:a16="http://schemas.microsoft.com/office/drawing/2014/main" id="{E70C6E30-816F-5D8E-6BDB-846672361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79120"/>
            <a:ext cx="5730240" cy="22953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orms response chart. Question title: 6. Have you ever received food that was tampered with (e.g., altered ingredients, unexpected modifications, compromised packaging)?&#10;. Number of responses: 55 responses.">
            <a:extLst>
              <a:ext uri="{FF2B5EF4-FFF2-40B4-BE49-F238E27FC236}">
                <a16:creationId xmlns:a16="http://schemas.microsoft.com/office/drawing/2014/main" id="{001D3199-C6DC-6EC0-C791-9B6187E89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8277" y="3293903"/>
            <a:ext cx="5797963" cy="2431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538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orms response chart. Question title: 7. How easy is it for you to navigate the menu when ordering food online?&#10;. Number of responses: 55 responses.">
            <a:extLst>
              <a:ext uri="{FF2B5EF4-FFF2-40B4-BE49-F238E27FC236}">
                <a16:creationId xmlns:a16="http://schemas.microsoft.com/office/drawing/2014/main" id="{BB89EDD7-8A40-84A1-61CD-879532FC0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 y="812801"/>
            <a:ext cx="5628640" cy="23679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orms response chart. Question title: 8. How often do you encounter technical issues (e.g., slow website, app crashes) while ordering food online?&#10;. Number of responses: 55 responses.">
            <a:extLst>
              <a:ext uri="{FF2B5EF4-FFF2-40B4-BE49-F238E27FC236}">
                <a16:creationId xmlns:a16="http://schemas.microsoft.com/office/drawing/2014/main" id="{9E53DBF4-98CC-04B0-616A-65ABACEEF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 y="3677213"/>
            <a:ext cx="5596664" cy="264230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orms response chart. Question title: 10. How often do you receive your orders within the expected delivery time?&#10;. Number of responses: 55 responses.">
            <a:extLst>
              <a:ext uri="{FF2B5EF4-FFF2-40B4-BE49-F238E27FC236}">
                <a16:creationId xmlns:a16="http://schemas.microsoft.com/office/drawing/2014/main" id="{5F0E3E85-39F5-A62B-DC8E-4B894D67A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812801"/>
            <a:ext cx="5727640" cy="23156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11. How would you rate the quality of packaging for your food orders?&#10;. Number of responses: 55 responses.">
            <a:extLst>
              <a:ext uri="{FF2B5EF4-FFF2-40B4-BE49-F238E27FC236}">
                <a16:creationId xmlns:a16="http://schemas.microsoft.com/office/drawing/2014/main" id="{A8AFB689-74F0-23B6-380F-87BC16877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880" y="3677213"/>
            <a:ext cx="5923280" cy="256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74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rms response chart. Question title: 12. What factors are most important to you when choosing a restaurant or food delivery service?&#10;. Number of responses: 55 responses.">
            <a:extLst>
              <a:ext uri="{FF2B5EF4-FFF2-40B4-BE49-F238E27FC236}">
                <a16:creationId xmlns:a16="http://schemas.microsoft.com/office/drawing/2014/main" id="{4B88CE62-2C15-80C4-7ED7-9DA4634BF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63601"/>
            <a:ext cx="5457910" cy="25653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orms response chart. Question title: 13. How important is it to you that the restaurant follows health and safety guidelines? Rating Scale (1 to 5 stars)&#10;. Number of responses: 55 responses.">
            <a:extLst>
              <a:ext uri="{FF2B5EF4-FFF2-40B4-BE49-F238E27FC236}">
                <a16:creationId xmlns:a16="http://schemas.microsoft.com/office/drawing/2014/main" id="{98BE9822-AA41-FEAF-44D3-6B6C70BC0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880" y="863600"/>
            <a:ext cx="6268720" cy="25653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orms response chart. Question title: 14. Have you ever noticed any hygiene or safety concerns with your food orders?&#10;. Number of responses: 55 responses.">
            <a:extLst>
              <a:ext uri="{FF2B5EF4-FFF2-40B4-BE49-F238E27FC236}">
                <a16:creationId xmlns:a16="http://schemas.microsoft.com/office/drawing/2014/main" id="{D87739F0-6D71-E37E-2EB3-44D2CF01F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698240"/>
            <a:ext cx="5457910" cy="270138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rms response chart. Question title: 15. What type of beverages do you usually prefer to order?&#10;. Number of responses: 55 responses.">
            <a:extLst>
              <a:ext uri="{FF2B5EF4-FFF2-40B4-BE49-F238E27FC236}">
                <a16:creationId xmlns:a16="http://schemas.microsoft.com/office/drawing/2014/main" id="{7509EC9B-CB18-8CBA-57CA-25BFB96D4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0880" y="3698240"/>
            <a:ext cx="6268720" cy="270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27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orms response chart. Question title: 16. How satisfied are you with the packaging of the beverages you receive?&#10;. Number of responses: 55 responses.">
            <a:extLst>
              <a:ext uri="{FF2B5EF4-FFF2-40B4-BE49-F238E27FC236}">
                <a16:creationId xmlns:a16="http://schemas.microsoft.com/office/drawing/2014/main" id="{75628205-EF86-2677-FCE0-DE0895F04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442781"/>
            <a:ext cx="5675260" cy="2387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orms response chart. Question title: 17. How often do you receive beverages at the correct temperature (e.g., cold drinks are cold, hot drinks are hot)?&#10;. Number of responses: 55 responses.">
            <a:extLst>
              <a:ext uri="{FF2B5EF4-FFF2-40B4-BE49-F238E27FC236}">
                <a16:creationId xmlns:a16="http://schemas.microsoft.com/office/drawing/2014/main" id="{2A7BC0FE-F297-353D-46CB-A921BCD8B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 y="3139338"/>
            <a:ext cx="5675260" cy="257381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orms response chart. Question title: 18. How would you rate the overall design of the food and beverage ordering interface?&#10;. Number of responses: 55 responses.">
            <a:extLst>
              <a:ext uri="{FF2B5EF4-FFF2-40B4-BE49-F238E27FC236}">
                <a16:creationId xmlns:a16="http://schemas.microsoft.com/office/drawing/2014/main" id="{AD6CFAA6-D8A1-128B-E05B-663C57F67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412300"/>
            <a:ext cx="5820163" cy="244856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orms response chart. Question title: 19. How visually appealing is the ordering interface?&#10;. Number of responses: 55 responses.">
            <a:extLst>
              <a:ext uri="{FF2B5EF4-FFF2-40B4-BE49-F238E27FC236}">
                <a16:creationId xmlns:a16="http://schemas.microsoft.com/office/drawing/2014/main" id="{32DEAFBB-9CEB-78F4-2448-1E1B17E5E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3139338"/>
            <a:ext cx="5820163" cy="25738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184799-2DAC-1830-720C-C4D68CE9E896}"/>
              </a:ext>
            </a:extLst>
          </p:cNvPr>
          <p:cNvSpPr txBox="1"/>
          <p:nvPr/>
        </p:nvSpPr>
        <p:spPr>
          <a:xfrm>
            <a:off x="1317523" y="6022114"/>
            <a:ext cx="10510683" cy="663677"/>
          </a:xfrm>
          <a:prstGeom prst="rect">
            <a:avLst/>
          </a:prstGeom>
          <a:noFill/>
        </p:spPr>
        <p:txBody>
          <a:bodyPr wrap="square" rtlCol="0">
            <a:spAutoFit/>
          </a:bodyPr>
          <a:lstStyle/>
          <a:p>
            <a:r>
              <a:rPr lang="en-US" dirty="0">
                <a:solidFill>
                  <a:srgbClr val="0070C0"/>
                </a:solidFill>
                <a:hlinkClick r:id="rId6"/>
              </a:rPr>
              <a:t>https://docs.google.com/forms/d/e/1FAIpQLSc6HdLBiFzs4vuUtUiuoTB6qG8RLaLx19rJOpKvRJrRqfAS5A/viewform?usp=sf_link</a:t>
            </a:r>
            <a:endParaRPr lang="en-US" dirty="0">
              <a:solidFill>
                <a:srgbClr val="0070C0"/>
              </a:solidFill>
            </a:endParaRPr>
          </a:p>
        </p:txBody>
      </p:sp>
      <p:sp>
        <p:nvSpPr>
          <p:cNvPr id="3" name="TextBox 2">
            <a:extLst>
              <a:ext uri="{FF2B5EF4-FFF2-40B4-BE49-F238E27FC236}">
                <a16:creationId xmlns:a16="http://schemas.microsoft.com/office/drawing/2014/main" id="{C57F305E-B67F-0080-5186-BB449E5E0C42}"/>
              </a:ext>
            </a:extLst>
          </p:cNvPr>
          <p:cNvSpPr txBox="1"/>
          <p:nvPr/>
        </p:nvSpPr>
        <p:spPr>
          <a:xfrm>
            <a:off x="274320" y="6022114"/>
            <a:ext cx="797396" cy="369332"/>
          </a:xfrm>
          <a:prstGeom prst="rect">
            <a:avLst/>
          </a:prstGeom>
          <a:noFill/>
        </p:spPr>
        <p:txBody>
          <a:bodyPr wrap="square" rtlCol="0">
            <a:spAutoFit/>
          </a:bodyPr>
          <a:lstStyle/>
          <a:p>
            <a:r>
              <a:rPr lang="en-US" b="1" dirty="0">
                <a:solidFill>
                  <a:schemeClr val="bg1"/>
                </a:solidFill>
              </a:rPr>
              <a:t>LINK :</a:t>
            </a:r>
          </a:p>
        </p:txBody>
      </p:sp>
    </p:spTree>
    <p:extLst>
      <p:ext uri="{BB962C8B-B14F-4D97-AF65-F5344CB8AC3E}">
        <p14:creationId xmlns:p14="http://schemas.microsoft.com/office/powerpoint/2010/main" val="395961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68D4F6-B17A-7A7A-B4A7-5BE304373706}"/>
              </a:ext>
            </a:extLst>
          </p:cNvPr>
          <p:cNvSpPr txBox="1"/>
          <p:nvPr/>
        </p:nvSpPr>
        <p:spPr>
          <a:xfrm>
            <a:off x="268357" y="1818861"/>
            <a:ext cx="2713382" cy="923330"/>
          </a:xfrm>
          <a:prstGeom prst="rect">
            <a:avLst/>
          </a:prstGeom>
          <a:noFill/>
        </p:spPr>
        <p:txBody>
          <a:bodyPr wrap="square" rtlCol="0">
            <a:spAutoFit/>
          </a:bodyPr>
          <a:lstStyle/>
          <a:p>
            <a:r>
              <a:rPr lang="en-US" sz="1800" kern="1200" dirty="0">
                <a:solidFill>
                  <a:srgbClr val="FFFFFF"/>
                </a:solidFill>
                <a:effectLst/>
                <a:latin typeface="Aptos Display" panose="020B0004020202020204" pitchFamily="34" charset="0"/>
                <a:ea typeface="+mj-ea"/>
                <a:cs typeface="+mj-cs"/>
              </a:rPr>
              <a:t>USER </a:t>
            </a:r>
            <a:r>
              <a:rPr lang="en-US" sz="1800" b="1" kern="1200" dirty="0" err="1">
                <a:effectLst/>
                <a:latin typeface="Aptos Display" panose="020B0004020202020204" pitchFamily="34" charset="0"/>
                <a:ea typeface="+mj-ea"/>
                <a:cs typeface="+mj-cs"/>
              </a:rPr>
              <a:t>USER</a:t>
            </a:r>
            <a:r>
              <a:rPr lang="en-US" sz="1800" b="1" kern="1200" dirty="0">
                <a:effectLst/>
                <a:latin typeface="Aptos Display" panose="020B0004020202020204" pitchFamily="34" charset="0"/>
                <a:ea typeface="+mj-ea"/>
                <a:cs typeface="+mj-cs"/>
              </a:rPr>
              <a:t> PERSONA </a:t>
            </a:r>
            <a:r>
              <a:rPr lang="en-US" sz="1800" kern="1200" dirty="0" err="1">
                <a:solidFill>
                  <a:srgbClr val="FFFFFF"/>
                </a:solidFill>
                <a:effectLst/>
                <a:latin typeface="Aptos Display" panose="020B0004020202020204" pitchFamily="34" charset="0"/>
                <a:ea typeface="+mj-ea"/>
                <a:cs typeface="+mj-cs"/>
              </a:rPr>
              <a:t>PERSONA</a:t>
            </a:r>
            <a:endParaRPr lang="en-US" sz="1800" kern="1200" dirty="0">
              <a:solidFill>
                <a:srgbClr val="FFFFFF"/>
              </a:solidFill>
              <a:effectLst/>
              <a:latin typeface="Aptos Display" panose="020B0004020202020204" pitchFamily="34" charset="0"/>
              <a:ea typeface="+mj-ea"/>
              <a:cs typeface="+mj-cs"/>
            </a:endParaRPr>
          </a:p>
          <a:p>
            <a:r>
              <a:rPr lang="en-US" dirty="0">
                <a:solidFill>
                  <a:srgbClr val="FFFFFF"/>
                </a:solidFill>
                <a:latin typeface="Aptos Display" panose="020B0004020202020204" pitchFamily="34" charset="0"/>
                <a:ea typeface="+mj-ea"/>
                <a:cs typeface="+mj-cs"/>
              </a:rPr>
              <a:t>OF VIVEK KUMAR</a:t>
            </a:r>
            <a:endParaRPr lang="en-US" dirty="0"/>
          </a:p>
        </p:txBody>
      </p:sp>
      <p:pic>
        <p:nvPicPr>
          <p:cNvPr id="3" name="Picture 2" descr="A person with his eyes closed&#10;&#10;Description automatically generated">
            <a:extLst>
              <a:ext uri="{FF2B5EF4-FFF2-40B4-BE49-F238E27FC236}">
                <a16:creationId xmlns:a16="http://schemas.microsoft.com/office/drawing/2014/main" id="{A6952075-851F-EEC9-35DD-C3310BDA7E15}"/>
              </a:ext>
            </a:extLst>
          </p:cNvPr>
          <p:cNvPicPr>
            <a:picLocks noChangeAspect="1"/>
          </p:cNvPicPr>
          <p:nvPr/>
        </p:nvPicPr>
        <p:blipFill>
          <a:blip r:embed="rId4"/>
          <a:stretch>
            <a:fillRect/>
          </a:stretch>
        </p:blipFill>
        <p:spPr>
          <a:xfrm>
            <a:off x="2633133" y="227271"/>
            <a:ext cx="8890000" cy="6403458"/>
          </a:xfrm>
          <a:prstGeom prst="rect">
            <a:avLst/>
          </a:prstGeom>
        </p:spPr>
      </p:pic>
    </p:spTree>
    <p:extLst>
      <p:ext uri="{BB962C8B-B14F-4D97-AF65-F5344CB8AC3E}">
        <p14:creationId xmlns:p14="http://schemas.microsoft.com/office/powerpoint/2010/main" val="1610228392"/>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1DD9E7-5E4F-6F0B-BF0F-D7F03E6DB33B}"/>
              </a:ext>
            </a:extLst>
          </p:cNvPr>
          <p:cNvSpPr txBox="1"/>
          <p:nvPr/>
        </p:nvSpPr>
        <p:spPr>
          <a:xfrm>
            <a:off x="4540469" y="914400"/>
            <a:ext cx="3512217" cy="584775"/>
          </a:xfrm>
          <a:prstGeom prst="rect">
            <a:avLst/>
          </a:prstGeom>
          <a:noFill/>
        </p:spPr>
        <p:txBody>
          <a:bodyPr wrap="square" rtlCol="0">
            <a:spAutoFit/>
          </a:bodyPr>
          <a:lstStyle/>
          <a:p>
            <a:pPr algn="ctr"/>
            <a:r>
              <a:rPr lang="en-US" sz="3200" b="1" u="sng" dirty="0">
                <a:solidFill>
                  <a:schemeClr val="bg1">
                    <a:lumMod val="85000"/>
                    <a:lumOff val="15000"/>
                  </a:schemeClr>
                </a:solidFill>
                <a:latin typeface="+mj-lt"/>
              </a:rPr>
              <a:t>User Persona</a:t>
            </a:r>
          </a:p>
        </p:txBody>
      </p:sp>
      <p:sp>
        <p:nvSpPr>
          <p:cNvPr id="5" name="TextBox 4">
            <a:extLst>
              <a:ext uri="{FF2B5EF4-FFF2-40B4-BE49-F238E27FC236}">
                <a16:creationId xmlns:a16="http://schemas.microsoft.com/office/drawing/2014/main" id="{C3946AE0-E1E1-DBBF-2FDC-336E15C1E164}"/>
              </a:ext>
            </a:extLst>
          </p:cNvPr>
          <p:cNvSpPr txBox="1"/>
          <p:nvPr/>
        </p:nvSpPr>
        <p:spPr>
          <a:xfrm>
            <a:off x="2498167" y="2288835"/>
            <a:ext cx="8858212" cy="1107996"/>
          </a:xfrm>
          <a:prstGeom prst="rect">
            <a:avLst/>
          </a:prstGeom>
          <a:noFill/>
        </p:spPr>
        <p:txBody>
          <a:bodyPr wrap="square" rtlCol="0">
            <a:spAutoFit/>
          </a:bodyPr>
          <a:lstStyle/>
          <a:p>
            <a:r>
              <a:rPr lang="en-US" sz="2200" dirty="0">
                <a:hlinkClick r:id="rId2"/>
              </a:rPr>
              <a:t>https://www.figma.com/design/Zr8iz18KcZ9vQi9u5WVWP0/Vivekkumar-gupta-User-Persona-template?m=auto&amp;t=ctrtOAuIxYAgf0y2-6</a:t>
            </a:r>
            <a:endParaRPr lang="en-US" sz="2200" dirty="0"/>
          </a:p>
        </p:txBody>
      </p:sp>
      <p:sp>
        <p:nvSpPr>
          <p:cNvPr id="6" name="TextBox 5">
            <a:extLst>
              <a:ext uri="{FF2B5EF4-FFF2-40B4-BE49-F238E27FC236}">
                <a16:creationId xmlns:a16="http://schemas.microsoft.com/office/drawing/2014/main" id="{38BD401B-0828-1A3D-6578-A6C989F8FE5C}"/>
              </a:ext>
            </a:extLst>
          </p:cNvPr>
          <p:cNvSpPr txBox="1"/>
          <p:nvPr/>
        </p:nvSpPr>
        <p:spPr>
          <a:xfrm>
            <a:off x="1174312" y="1539473"/>
            <a:ext cx="2222083" cy="523220"/>
          </a:xfrm>
          <a:prstGeom prst="rect">
            <a:avLst/>
          </a:prstGeom>
          <a:noFill/>
        </p:spPr>
        <p:txBody>
          <a:bodyPr wrap="none" rtlCol="0">
            <a:spAutoFit/>
          </a:bodyPr>
          <a:lstStyle/>
          <a:p>
            <a:r>
              <a:rPr lang="en-US" sz="2400" b="1" dirty="0">
                <a:solidFill>
                  <a:schemeClr val="bg1"/>
                </a:solidFill>
                <a:latin typeface="Alasassy Caps" panose="020F0502020204030204" pitchFamily="2" charset="0"/>
              </a:rPr>
              <a:t>Link</a:t>
            </a:r>
            <a:r>
              <a:rPr lang="en-US" sz="2800" b="1" dirty="0">
                <a:solidFill>
                  <a:schemeClr val="bg1"/>
                </a:solidFill>
                <a:latin typeface="Alasassy Caps" panose="020F0502020204030204" pitchFamily="2" charset="0"/>
              </a:rPr>
              <a:t> in Figma </a:t>
            </a:r>
            <a:r>
              <a:rPr lang="en-US" sz="2800" b="1" dirty="0">
                <a:solidFill>
                  <a:schemeClr val="tx2">
                    <a:lumMod val="90000"/>
                    <a:lumOff val="10000"/>
                  </a:schemeClr>
                </a:solidFill>
                <a:sym typeface="Wingdings" pitchFamily="2" charset="2"/>
              </a:rPr>
              <a:t>:</a:t>
            </a:r>
            <a:endParaRPr lang="en-US" sz="2800" b="1" dirty="0">
              <a:solidFill>
                <a:schemeClr val="tx2">
                  <a:lumMod val="90000"/>
                  <a:lumOff val="10000"/>
                </a:schemeClr>
              </a:solidFill>
            </a:endParaRPr>
          </a:p>
        </p:txBody>
      </p:sp>
    </p:spTree>
    <p:extLst>
      <p:ext uri="{BB962C8B-B14F-4D97-AF65-F5344CB8AC3E}">
        <p14:creationId xmlns:p14="http://schemas.microsoft.com/office/powerpoint/2010/main" val="37681673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1171</TotalTime>
  <Words>1592</Words>
  <Application>Microsoft Office PowerPoint</Application>
  <PresentationFormat>Widescreen</PresentationFormat>
  <Paragraphs>127</Paragraphs>
  <Slides>32</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__Inter_36bd41</vt:lpstr>
      <vt:lpstr>ADLaM Display</vt:lpstr>
      <vt:lpstr>Al Tarikh</vt:lpstr>
      <vt:lpstr>Alasassy Caps</vt:lpstr>
      <vt:lpstr>Algerian</vt:lpstr>
      <vt:lpstr>Aptos</vt:lpstr>
      <vt:lpstr>Aptos Display</vt:lpstr>
      <vt:lpstr>Arial</vt:lpstr>
      <vt:lpstr>Century Gothic</vt:lpstr>
      <vt:lpstr>Georgia</vt:lpstr>
      <vt:lpstr>Trebuchet MS</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FLOW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Taking Review for High Fidlity               wireframe with Others Students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Roshan Gupta</dc:creator>
  <cp:lastModifiedBy>vivek kumar</cp:lastModifiedBy>
  <cp:revision>21</cp:revision>
  <dcterms:created xsi:type="dcterms:W3CDTF">2024-09-16T15:13:20Z</dcterms:created>
  <dcterms:modified xsi:type="dcterms:W3CDTF">2024-12-06T07:22:54Z</dcterms:modified>
</cp:coreProperties>
</file>